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70" r:id="rId4"/>
    <p:sldId id="279" r:id="rId5"/>
    <p:sldId id="259" r:id="rId6"/>
    <p:sldId id="280" r:id="rId7"/>
    <p:sldId id="260" r:id="rId8"/>
    <p:sldId id="274" r:id="rId9"/>
    <p:sldId id="273" r:id="rId10"/>
    <p:sldId id="261" r:id="rId11"/>
    <p:sldId id="271" r:id="rId12"/>
    <p:sldId id="272" r:id="rId13"/>
    <p:sldId id="265" r:id="rId14"/>
    <p:sldId id="262" r:id="rId15"/>
    <p:sldId id="263" r:id="rId16"/>
    <p:sldId id="264" r:id="rId17"/>
    <p:sldId id="275" r:id="rId18"/>
    <p:sldId id="276" r:id="rId19"/>
    <p:sldId id="277" r:id="rId20"/>
    <p:sldId id="267" r:id="rId21"/>
    <p:sldId id="281" r:id="rId22"/>
    <p:sldId id="290" r:id="rId23"/>
    <p:sldId id="289" r:id="rId24"/>
    <p:sldId id="291" r:id="rId25"/>
    <p:sldId id="269" r:id="rId26"/>
    <p:sldId id="283" r:id="rId27"/>
    <p:sldId id="284" r:id="rId28"/>
    <p:sldId id="286" r:id="rId29"/>
    <p:sldId id="287" r:id="rId30"/>
    <p:sldId id="292" r:id="rId31"/>
    <p:sldId id="278" r:id="rId32"/>
    <p:sldId id="266" r:id="rId33"/>
    <p:sldId id="268" r:id="rId34"/>
    <p:sldId id="258" r:id="rId35"/>
    <p:sldId id="282" r:id="rId3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1515"/>
    <a:srgbClr val="0A0A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01"/>
    <p:restoredTop sz="86795"/>
  </p:normalViewPr>
  <p:slideViewPr>
    <p:cSldViewPr snapToGrid="0">
      <p:cViewPr varScale="1">
        <p:scale>
          <a:sx n="159" d="100"/>
          <a:sy n="159" d="100"/>
        </p:scale>
        <p:origin x="208" y="640"/>
      </p:cViewPr>
      <p:guideLst/>
    </p:cSldViewPr>
  </p:slideViewPr>
  <p:notesTextViewPr>
    <p:cViewPr>
      <p:scale>
        <a:sx n="1" d="1"/>
        <a:sy n="1" d="1"/>
      </p:scale>
      <p:origin x="0" y="0"/>
    </p:cViewPr>
  </p:notesTextViewPr>
  <p:notesViewPr>
    <p:cSldViewPr snapToGrid="0">
      <p:cViewPr varScale="1">
        <p:scale>
          <a:sx n="147" d="100"/>
          <a:sy n="147" d="100"/>
        </p:scale>
        <p:origin x="3608"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po-hsiangliao/Desktop/los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po-hsiangliao/Desktop/los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solidFill>
                  <a:srgbClr val="C00000"/>
                </a:solidFill>
                <a:latin typeface="Arial" panose="020B0604020202020204" pitchFamily="34" charset="0"/>
                <a:cs typeface="Arial" panose="020B0604020202020204" pitchFamily="34" charset="0"/>
              </a:rPr>
              <a:t>Loss-Epoch</a:t>
            </a:r>
            <a:endParaRPr lang="zh-TW" altLang="en-US">
              <a:solidFill>
                <a:srgbClr val="C00000"/>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spPr>
            <a:ln w="57150" cap="rnd" cmpd="sng">
              <a:solidFill>
                <a:srgbClr val="C00000"/>
              </a:solidFill>
              <a:round/>
            </a:ln>
            <a:effectLst/>
          </c:spPr>
          <c:marker>
            <c:symbol val="circle"/>
            <c:size val="5"/>
            <c:spPr>
              <a:solidFill>
                <a:srgbClr val="C00000"/>
              </a:solidFill>
              <a:ln w="9525">
                <a:solidFill>
                  <a:srgbClr val="C00000"/>
                </a:solidFill>
              </a:ln>
              <a:effectLst/>
            </c:spPr>
          </c:marker>
          <c:trendline>
            <c:spPr>
              <a:ln w="19050" cap="rnd">
                <a:solidFill>
                  <a:schemeClr val="accent1"/>
                </a:solidFill>
                <a:prstDash val="sysDot"/>
              </a:ln>
              <a:effectLst/>
            </c:spPr>
            <c:trendlineType val="log"/>
            <c:dispRSqr val="0"/>
            <c:dispEq val="0"/>
          </c:trendline>
          <c:trendline>
            <c:spPr>
              <a:ln w="25400" cap="rnd" cmpd="sng">
                <a:solidFill>
                  <a:srgbClr val="C00000"/>
                </a:solidFill>
                <a:prstDash val="solid"/>
              </a:ln>
              <a:effectLst/>
            </c:spPr>
            <c:trendlineType val="poly"/>
            <c:order val="4"/>
            <c:dispRSqr val="0"/>
            <c:dispEq val="0"/>
          </c:trendline>
          <c:xVal>
            <c:numRef>
              <c:f>工作表1!$C$2:$C$78</c:f>
              <c:numCache>
                <c:formatCode>General</c:formatCode>
                <c:ptCount val="77"/>
                <c:pt idx="0">
                  <c:v>0</c:v>
                </c:pt>
                <c:pt idx="4">
                  <c:v>1</c:v>
                </c:pt>
                <c:pt idx="8">
                  <c:v>2</c:v>
                </c:pt>
                <c:pt idx="12">
                  <c:v>3</c:v>
                </c:pt>
                <c:pt idx="16">
                  <c:v>4</c:v>
                </c:pt>
                <c:pt idx="20">
                  <c:v>5</c:v>
                </c:pt>
                <c:pt idx="24">
                  <c:v>6</c:v>
                </c:pt>
                <c:pt idx="28">
                  <c:v>7</c:v>
                </c:pt>
                <c:pt idx="32">
                  <c:v>8</c:v>
                </c:pt>
                <c:pt idx="36">
                  <c:v>9</c:v>
                </c:pt>
                <c:pt idx="40">
                  <c:v>10</c:v>
                </c:pt>
                <c:pt idx="44">
                  <c:v>11</c:v>
                </c:pt>
                <c:pt idx="48">
                  <c:v>12</c:v>
                </c:pt>
                <c:pt idx="52">
                  <c:v>13</c:v>
                </c:pt>
                <c:pt idx="56">
                  <c:v>14</c:v>
                </c:pt>
                <c:pt idx="60">
                  <c:v>15</c:v>
                </c:pt>
                <c:pt idx="64">
                  <c:v>16</c:v>
                </c:pt>
                <c:pt idx="68">
                  <c:v>17</c:v>
                </c:pt>
                <c:pt idx="72">
                  <c:v>18</c:v>
                </c:pt>
                <c:pt idx="76">
                  <c:v>19</c:v>
                </c:pt>
              </c:numCache>
            </c:numRef>
          </c:xVal>
          <c:yVal>
            <c:numRef>
              <c:f>工作表1!$D$2:$D$78</c:f>
              <c:numCache>
                <c:formatCode>General</c:formatCode>
                <c:ptCount val="77"/>
                <c:pt idx="0">
                  <c:v>1.235606789588924</c:v>
                </c:pt>
                <c:pt idx="4">
                  <c:v>1.0576778650283778</c:v>
                </c:pt>
                <c:pt idx="8">
                  <c:v>1.0823632180690725</c:v>
                </c:pt>
                <c:pt idx="12">
                  <c:v>1.0805318057537048</c:v>
                </c:pt>
                <c:pt idx="16">
                  <c:v>1.0263826400041549</c:v>
                </c:pt>
                <c:pt idx="20">
                  <c:v>0.70828691124916021</c:v>
                </c:pt>
                <c:pt idx="24">
                  <c:v>0.57982557266950574</c:v>
                </c:pt>
                <c:pt idx="28">
                  <c:v>0.57131710648536649</c:v>
                </c:pt>
                <c:pt idx="32">
                  <c:v>0.30471593141555747</c:v>
                </c:pt>
                <c:pt idx="36">
                  <c:v>0.18291287962347261</c:v>
                </c:pt>
                <c:pt idx="40">
                  <c:v>0.13187073776498395</c:v>
                </c:pt>
                <c:pt idx="44">
                  <c:v>8.6006857454776556E-2</c:v>
                </c:pt>
                <c:pt idx="48">
                  <c:v>2.8155799605883609E-2</c:v>
                </c:pt>
                <c:pt idx="52">
                  <c:v>3.0035233357921211E-2</c:v>
                </c:pt>
                <c:pt idx="56">
                  <c:v>2.2673428524285506E-2</c:v>
                </c:pt>
                <c:pt idx="60">
                  <c:v>5.7984125654911532E-2</c:v>
                </c:pt>
                <c:pt idx="64">
                  <c:v>5.6515710894018351E-3</c:v>
                </c:pt>
                <c:pt idx="68">
                  <c:v>1.4529270411003355E-2</c:v>
                </c:pt>
                <c:pt idx="72">
                  <c:v>3.9401596586685602E-3</c:v>
                </c:pt>
                <c:pt idx="76">
                  <c:v>2.632316714152691E-2</c:v>
                </c:pt>
              </c:numCache>
            </c:numRef>
          </c:yVal>
          <c:smooth val="1"/>
          <c:extLst>
            <c:ext xmlns:c16="http://schemas.microsoft.com/office/drawing/2014/chart" uri="{C3380CC4-5D6E-409C-BE32-E72D297353CC}">
              <c16:uniqueId val="{00000002-82D5-AA4E-9547-7CF33744932D}"/>
            </c:ext>
          </c:extLst>
        </c:ser>
        <c:dLbls>
          <c:showLegendKey val="0"/>
          <c:showVal val="0"/>
          <c:showCatName val="0"/>
          <c:showSerName val="0"/>
          <c:showPercent val="0"/>
          <c:showBubbleSize val="0"/>
        </c:dLbls>
        <c:axId val="1588382944"/>
        <c:axId val="1588384592"/>
      </c:scatterChart>
      <c:valAx>
        <c:axId val="1588382944"/>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rgbClr val="C00000"/>
                </a:solidFill>
                <a:latin typeface="+mn-lt"/>
                <a:ea typeface="+mn-ea"/>
                <a:cs typeface="+mn-cs"/>
              </a:defRPr>
            </a:pPr>
            <a:endParaRPr lang="zh-TW"/>
          </a:p>
        </c:txPr>
        <c:crossAx val="1588384592"/>
        <c:crosses val="autoZero"/>
        <c:crossBetween val="midCat"/>
      </c:valAx>
      <c:valAx>
        <c:axId val="1588384592"/>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rgbClr val="C00000"/>
                </a:solidFill>
                <a:latin typeface="+mn-lt"/>
                <a:ea typeface="+mn-ea"/>
                <a:cs typeface="+mn-cs"/>
              </a:defRPr>
            </a:pPr>
            <a:endParaRPr lang="zh-TW"/>
          </a:p>
        </c:txPr>
        <c:crossAx val="158838294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solidFill>
                  <a:srgbClr val="C00000"/>
                </a:solidFill>
                <a:latin typeface="Arial" panose="020B0604020202020204" pitchFamily="34" charset="0"/>
                <a:cs typeface="Arial" panose="020B0604020202020204" pitchFamily="34" charset="0"/>
              </a:rPr>
              <a:t>Loss-Epoch</a:t>
            </a:r>
            <a:endParaRPr lang="zh-TW" altLang="en-US">
              <a:solidFill>
                <a:srgbClr val="C00000"/>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spPr>
            <a:ln w="57150" cap="rnd" cmpd="sng">
              <a:solidFill>
                <a:srgbClr val="C00000"/>
              </a:solidFill>
              <a:round/>
            </a:ln>
            <a:effectLst/>
          </c:spPr>
          <c:marker>
            <c:symbol val="circle"/>
            <c:size val="5"/>
            <c:spPr>
              <a:solidFill>
                <a:srgbClr val="C00000"/>
              </a:solidFill>
              <a:ln w="9525">
                <a:solidFill>
                  <a:srgbClr val="C00000"/>
                </a:solidFill>
              </a:ln>
              <a:effectLst/>
            </c:spPr>
          </c:marker>
          <c:trendline>
            <c:spPr>
              <a:ln w="19050" cap="rnd">
                <a:solidFill>
                  <a:schemeClr val="accent1"/>
                </a:solidFill>
                <a:prstDash val="sysDot"/>
              </a:ln>
              <a:effectLst/>
            </c:spPr>
            <c:trendlineType val="log"/>
            <c:dispRSqr val="0"/>
            <c:dispEq val="0"/>
          </c:trendline>
          <c:trendline>
            <c:spPr>
              <a:ln w="25400" cap="rnd" cmpd="sng">
                <a:solidFill>
                  <a:srgbClr val="C00000"/>
                </a:solidFill>
                <a:prstDash val="solid"/>
              </a:ln>
              <a:effectLst/>
            </c:spPr>
            <c:trendlineType val="poly"/>
            <c:order val="4"/>
            <c:dispRSqr val="0"/>
            <c:dispEq val="0"/>
          </c:trendline>
          <c:xVal>
            <c:numRef>
              <c:f>工作表1!$C$2:$C$78</c:f>
              <c:numCache>
                <c:formatCode>General</c:formatCode>
                <c:ptCount val="77"/>
                <c:pt idx="0">
                  <c:v>0</c:v>
                </c:pt>
                <c:pt idx="4">
                  <c:v>1</c:v>
                </c:pt>
                <c:pt idx="8">
                  <c:v>2</c:v>
                </c:pt>
                <c:pt idx="12">
                  <c:v>3</c:v>
                </c:pt>
                <c:pt idx="16">
                  <c:v>4</c:v>
                </c:pt>
                <c:pt idx="20">
                  <c:v>5</c:v>
                </c:pt>
                <c:pt idx="24">
                  <c:v>6</c:v>
                </c:pt>
                <c:pt idx="28">
                  <c:v>7</c:v>
                </c:pt>
                <c:pt idx="32">
                  <c:v>8</c:v>
                </c:pt>
                <c:pt idx="36">
                  <c:v>9</c:v>
                </c:pt>
                <c:pt idx="40">
                  <c:v>10</c:v>
                </c:pt>
                <c:pt idx="44">
                  <c:v>11</c:v>
                </c:pt>
                <c:pt idx="48">
                  <c:v>12</c:v>
                </c:pt>
                <c:pt idx="52">
                  <c:v>13</c:v>
                </c:pt>
                <c:pt idx="56">
                  <c:v>14</c:v>
                </c:pt>
                <c:pt idx="60">
                  <c:v>15</c:v>
                </c:pt>
                <c:pt idx="64">
                  <c:v>16</c:v>
                </c:pt>
                <c:pt idx="68">
                  <c:v>17</c:v>
                </c:pt>
                <c:pt idx="72">
                  <c:v>18</c:v>
                </c:pt>
                <c:pt idx="76">
                  <c:v>19</c:v>
                </c:pt>
              </c:numCache>
            </c:numRef>
          </c:xVal>
          <c:yVal>
            <c:numRef>
              <c:f>工作表1!$D$2:$D$78</c:f>
              <c:numCache>
                <c:formatCode>General</c:formatCode>
                <c:ptCount val="77"/>
                <c:pt idx="0">
                  <c:v>1.235606789588924</c:v>
                </c:pt>
                <c:pt idx="4">
                  <c:v>1.0576778650283778</c:v>
                </c:pt>
                <c:pt idx="8">
                  <c:v>1.0823632180690725</c:v>
                </c:pt>
                <c:pt idx="12">
                  <c:v>1.0805318057537048</c:v>
                </c:pt>
                <c:pt idx="16">
                  <c:v>1.0263826400041549</c:v>
                </c:pt>
                <c:pt idx="20">
                  <c:v>0.70828691124916021</c:v>
                </c:pt>
                <c:pt idx="24">
                  <c:v>0.57982557266950574</c:v>
                </c:pt>
                <c:pt idx="28">
                  <c:v>0.57131710648536649</c:v>
                </c:pt>
                <c:pt idx="32">
                  <c:v>0.30471593141555747</c:v>
                </c:pt>
                <c:pt idx="36">
                  <c:v>0.18291287962347261</c:v>
                </c:pt>
                <c:pt idx="40">
                  <c:v>0.13187073776498395</c:v>
                </c:pt>
                <c:pt idx="44">
                  <c:v>8.6006857454776556E-2</c:v>
                </c:pt>
                <c:pt idx="48">
                  <c:v>2.8155799605883609E-2</c:v>
                </c:pt>
                <c:pt idx="52">
                  <c:v>3.0035233357921211E-2</c:v>
                </c:pt>
                <c:pt idx="56">
                  <c:v>2.2673428524285506E-2</c:v>
                </c:pt>
                <c:pt idx="60">
                  <c:v>5.7984125654911532E-2</c:v>
                </c:pt>
                <c:pt idx="64">
                  <c:v>5.6515710894018351E-3</c:v>
                </c:pt>
                <c:pt idx="68">
                  <c:v>1.4529270411003355E-2</c:v>
                </c:pt>
                <c:pt idx="72">
                  <c:v>3.9401596586685602E-3</c:v>
                </c:pt>
                <c:pt idx="76">
                  <c:v>2.632316714152691E-2</c:v>
                </c:pt>
              </c:numCache>
            </c:numRef>
          </c:yVal>
          <c:smooth val="1"/>
          <c:extLst>
            <c:ext xmlns:c16="http://schemas.microsoft.com/office/drawing/2014/chart" uri="{C3380CC4-5D6E-409C-BE32-E72D297353CC}">
              <c16:uniqueId val="{00000002-E5A8-764E-B0C8-67580D3D462C}"/>
            </c:ext>
          </c:extLst>
        </c:ser>
        <c:dLbls>
          <c:showLegendKey val="0"/>
          <c:showVal val="0"/>
          <c:showCatName val="0"/>
          <c:showSerName val="0"/>
          <c:showPercent val="0"/>
          <c:showBubbleSize val="0"/>
        </c:dLbls>
        <c:axId val="1588382944"/>
        <c:axId val="1588384592"/>
      </c:scatterChart>
      <c:valAx>
        <c:axId val="1588382944"/>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rgbClr val="C00000"/>
                </a:solidFill>
                <a:latin typeface="+mn-lt"/>
                <a:ea typeface="+mn-ea"/>
                <a:cs typeface="+mn-cs"/>
              </a:defRPr>
            </a:pPr>
            <a:endParaRPr lang="zh-TW"/>
          </a:p>
        </c:txPr>
        <c:crossAx val="1588384592"/>
        <c:crosses val="autoZero"/>
        <c:crossBetween val="midCat"/>
      </c:valAx>
      <c:valAx>
        <c:axId val="1588384592"/>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rgbClr val="C00000"/>
                </a:solidFill>
                <a:latin typeface="+mn-lt"/>
                <a:ea typeface="+mn-ea"/>
                <a:cs typeface="+mn-cs"/>
              </a:defRPr>
            </a:pPr>
            <a:endParaRPr lang="zh-TW"/>
          </a:p>
        </c:txPr>
        <c:crossAx val="158838294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D720F8-BE28-624A-BE94-F952E8D4CC02}" type="datetimeFigureOut">
              <a:rPr kumimoji="1" lang="zh-TW" altLang="en-US" smtClean="0"/>
              <a:t>2022/7/31</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8C5AB6-F020-B74F-8208-51EE4528D806}" type="slidenum">
              <a:rPr kumimoji="1" lang="zh-TW" altLang="en-US" smtClean="0"/>
              <a:t>‹#›</a:t>
            </a:fld>
            <a:endParaRPr kumimoji="1" lang="zh-TW" altLang="en-US"/>
          </a:p>
        </p:txBody>
      </p:sp>
    </p:spTree>
    <p:extLst>
      <p:ext uri="{BB962C8B-B14F-4D97-AF65-F5344CB8AC3E}">
        <p14:creationId xmlns:p14="http://schemas.microsoft.com/office/powerpoint/2010/main" val="133636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1</a:t>
            </a:fld>
            <a:endParaRPr kumimoji="1" lang="zh-TW" altLang="en-US"/>
          </a:p>
        </p:txBody>
      </p:sp>
    </p:spTree>
    <p:extLst>
      <p:ext uri="{BB962C8B-B14F-4D97-AF65-F5344CB8AC3E}">
        <p14:creationId xmlns:p14="http://schemas.microsoft.com/office/powerpoint/2010/main" val="725884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按照前述的方法後結果如上圖所示 正確分類比例沒有改變多好 只有在</a:t>
            </a:r>
            <a:r>
              <a:rPr kumimoji="1" lang="en-US" altLang="zh-TW" dirty="0"/>
              <a:t>1e-7 weight decay</a:t>
            </a:r>
            <a:r>
              <a:rPr kumimoji="1" lang="zh-TW" altLang="en-US" dirty="0"/>
              <a:t>時貌似有讓腦出血這組正確率提升一些</a:t>
            </a:r>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19</a:t>
            </a:fld>
            <a:endParaRPr kumimoji="1" lang="zh-TW" altLang="en-US"/>
          </a:p>
        </p:txBody>
      </p:sp>
    </p:spTree>
    <p:extLst>
      <p:ext uri="{BB962C8B-B14F-4D97-AF65-F5344CB8AC3E}">
        <p14:creationId xmlns:p14="http://schemas.microsoft.com/office/powerpoint/2010/main" val="2257848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CNN </a:t>
            </a:r>
            <a:r>
              <a:rPr kumimoji="1" lang="zh-TW" altLang="en-US" dirty="0"/>
              <a:t>我們後來決定開箱這個目前為止最好的</a:t>
            </a:r>
            <a:r>
              <a:rPr kumimoji="1" lang="en-US" altLang="zh-TW" dirty="0"/>
              <a:t>model</a:t>
            </a:r>
          </a:p>
          <a:p>
            <a:r>
              <a:rPr kumimoji="1" lang="zh-TW" altLang="en-US" dirty="0"/>
              <a:t>參數如上</a:t>
            </a:r>
            <a:endParaRPr kumimoji="1" lang="en-US" altLang="zh-TW" dirty="0"/>
          </a:p>
          <a:p>
            <a:r>
              <a:rPr kumimoji="1" lang="en-US" altLang="zh-TW" dirty="0"/>
              <a:t>Confusion matrix </a:t>
            </a:r>
            <a:r>
              <a:rPr kumimoji="1" lang="zh-TW" altLang="en-US" dirty="0"/>
              <a:t>結果如右</a:t>
            </a:r>
            <a:endParaRPr kumimoji="1" lang="en-US" altLang="zh-TW" dirty="0"/>
          </a:p>
          <a:p>
            <a:r>
              <a:rPr kumimoji="1" lang="zh-TW" altLang="en-US" dirty="0"/>
              <a:t>還是可以看到不管</a:t>
            </a:r>
            <a:r>
              <a:rPr kumimoji="1" lang="en-US" altLang="zh-TW" dirty="0"/>
              <a:t>true label</a:t>
            </a:r>
            <a:r>
              <a:rPr kumimoji="1" lang="zh-TW" altLang="en-US" dirty="0"/>
              <a:t>為何 他預測為腦缺血的比例還是偏高</a:t>
            </a:r>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20</a:t>
            </a:fld>
            <a:endParaRPr kumimoji="1" lang="zh-TW" altLang="en-US"/>
          </a:p>
        </p:txBody>
      </p:sp>
    </p:spTree>
    <p:extLst>
      <p:ext uri="{BB962C8B-B14F-4D97-AF65-F5344CB8AC3E}">
        <p14:creationId xmlns:p14="http://schemas.microsoft.com/office/powerpoint/2010/main" val="2578089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21</a:t>
            </a:fld>
            <a:endParaRPr kumimoji="1" lang="zh-TW" altLang="en-US"/>
          </a:p>
        </p:txBody>
      </p:sp>
    </p:spTree>
    <p:extLst>
      <p:ext uri="{BB962C8B-B14F-4D97-AF65-F5344CB8AC3E}">
        <p14:creationId xmlns:p14="http://schemas.microsoft.com/office/powerpoint/2010/main" val="3404614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22</a:t>
            </a:fld>
            <a:endParaRPr kumimoji="1" lang="zh-TW" altLang="en-US"/>
          </a:p>
        </p:txBody>
      </p:sp>
    </p:spTree>
    <p:extLst>
      <p:ext uri="{BB962C8B-B14F-4D97-AF65-F5344CB8AC3E}">
        <p14:creationId xmlns:p14="http://schemas.microsoft.com/office/powerpoint/2010/main" val="4004061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23</a:t>
            </a:fld>
            <a:endParaRPr kumimoji="1" lang="zh-TW" altLang="en-US"/>
          </a:p>
        </p:txBody>
      </p:sp>
    </p:spTree>
    <p:extLst>
      <p:ext uri="{BB962C8B-B14F-4D97-AF65-F5344CB8AC3E}">
        <p14:creationId xmlns:p14="http://schemas.microsoft.com/office/powerpoint/2010/main" val="262227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24</a:t>
            </a:fld>
            <a:endParaRPr kumimoji="1" lang="zh-TW" altLang="en-US"/>
          </a:p>
        </p:txBody>
      </p:sp>
    </p:spTree>
    <p:extLst>
      <p:ext uri="{BB962C8B-B14F-4D97-AF65-F5344CB8AC3E}">
        <p14:creationId xmlns:p14="http://schemas.microsoft.com/office/powerpoint/2010/main" val="2052637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引子 虛無假設 全部都猜腦缺血 就是</a:t>
            </a:r>
            <a:r>
              <a:rPr kumimoji="1" lang="en-US" altLang="zh-TW" dirty="0"/>
              <a:t>57% accuracy </a:t>
            </a:r>
          </a:p>
          <a:p>
            <a:r>
              <a:rPr kumimoji="1" lang="zh-TW" altLang="en-US" dirty="0"/>
              <a:t>所以不能單看</a:t>
            </a:r>
            <a:r>
              <a:rPr kumimoji="1" lang="en-US" altLang="zh-TW" dirty="0"/>
              <a:t>accuracy </a:t>
            </a:r>
            <a:r>
              <a:rPr kumimoji="1" lang="zh-TW" altLang="en-US" dirty="0"/>
              <a:t>對各類別的分類正確率沒有幫助</a:t>
            </a:r>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25</a:t>
            </a:fld>
            <a:endParaRPr kumimoji="1" lang="zh-TW" altLang="en-US"/>
          </a:p>
        </p:txBody>
      </p:sp>
    </p:spTree>
    <p:extLst>
      <p:ext uri="{BB962C8B-B14F-4D97-AF65-F5344CB8AC3E}">
        <p14:creationId xmlns:p14="http://schemas.microsoft.com/office/powerpoint/2010/main" val="3972023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CNN </a:t>
            </a:r>
            <a:r>
              <a:rPr kumimoji="1" lang="zh-TW" altLang="en-US" dirty="0"/>
              <a:t>我們後來決定開箱這個目前為止最好的</a:t>
            </a:r>
            <a:r>
              <a:rPr kumimoji="1" lang="en-US" altLang="zh-TW" dirty="0"/>
              <a:t>model</a:t>
            </a:r>
          </a:p>
          <a:p>
            <a:r>
              <a:rPr kumimoji="1" lang="zh-TW" altLang="en-US" dirty="0"/>
              <a:t>參數如上</a:t>
            </a:r>
            <a:endParaRPr kumimoji="1" lang="en-US" altLang="zh-TW" dirty="0"/>
          </a:p>
          <a:p>
            <a:r>
              <a:rPr kumimoji="1" lang="en-US" altLang="zh-TW" dirty="0"/>
              <a:t>Confusion matrix </a:t>
            </a:r>
            <a:r>
              <a:rPr kumimoji="1" lang="zh-TW" altLang="en-US" dirty="0"/>
              <a:t>結果如右</a:t>
            </a:r>
            <a:endParaRPr kumimoji="1" lang="en-US" altLang="zh-TW" dirty="0"/>
          </a:p>
          <a:p>
            <a:r>
              <a:rPr kumimoji="1" lang="zh-TW" altLang="en-US" dirty="0"/>
              <a:t>還是可以看到不管</a:t>
            </a:r>
            <a:r>
              <a:rPr kumimoji="1" lang="en-US" altLang="zh-TW" dirty="0"/>
              <a:t>true label</a:t>
            </a:r>
            <a:r>
              <a:rPr kumimoji="1" lang="zh-TW" altLang="en-US" dirty="0"/>
              <a:t>為何 他預測為腦缺血的比例還是偏高</a:t>
            </a:r>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26</a:t>
            </a:fld>
            <a:endParaRPr kumimoji="1" lang="zh-TW" altLang="en-US"/>
          </a:p>
        </p:txBody>
      </p:sp>
    </p:spTree>
    <p:extLst>
      <p:ext uri="{BB962C8B-B14F-4D97-AF65-F5344CB8AC3E}">
        <p14:creationId xmlns:p14="http://schemas.microsoft.com/office/powerpoint/2010/main" val="2607550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CNN </a:t>
            </a:r>
            <a:r>
              <a:rPr kumimoji="1" lang="zh-TW" altLang="en-US" dirty="0"/>
              <a:t>我們後來決定開箱這個目前為止最好的</a:t>
            </a:r>
            <a:r>
              <a:rPr kumimoji="1" lang="en-US" altLang="zh-TW" dirty="0"/>
              <a:t>model</a:t>
            </a:r>
          </a:p>
          <a:p>
            <a:r>
              <a:rPr kumimoji="1" lang="zh-TW" altLang="en-US" dirty="0"/>
              <a:t>參數如上</a:t>
            </a:r>
            <a:endParaRPr kumimoji="1" lang="en-US" altLang="zh-TW" dirty="0"/>
          </a:p>
          <a:p>
            <a:r>
              <a:rPr kumimoji="1" lang="en-US" altLang="zh-TW" dirty="0"/>
              <a:t>Confusion matrix </a:t>
            </a:r>
            <a:r>
              <a:rPr kumimoji="1" lang="zh-TW" altLang="en-US" dirty="0"/>
              <a:t>結果如右</a:t>
            </a:r>
            <a:endParaRPr kumimoji="1" lang="en-US" altLang="zh-TW" dirty="0"/>
          </a:p>
          <a:p>
            <a:r>
              <a:rPr kumimoji="1" lang="zh-TW" altLang="en-US" dirty="0"/>
              <a:t>還是可以看到不管</a:t>
            </a:r>
            <a:r>
              <a:rPr kumimoji="1" lang="en-US" altLang="zh-TW" dirty="0"/>
              <a:t>true label</a:t>
            </a:r>
            <a:r>
              <a:rPr kumimoji="1" lang="zh-TW" altLang="en-US" dirty="0"/>
              <a:t>為何 他預測為腦缺血的比例還是偏高</a:t>
            </a:r>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27</a:t>
            </a:fld>
            <a:endParaRPr kumimoji="1" lang="zh-TW" altLang="en-US"/>
          </a:p>
        </p:txBody>
      </p:sp>
    </p:spTree>
    <p:extLst>
      <p:ext uri="{BB962C8B-B14F-4D97-AF65-F5344CB8AC3E}">
        <p14:creationId xmlns:p14="http://schemas.microsoft.com/office/powerpoint/2010/main" val="522451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CNN </a:t>
            </a:r>
            <a:r>
              <a:rPr kumimoji="1" lang="zh-TW" altLang="en-US" dirty="0"/>
              <a:t>我們後來決定開箱這個目前為止最好的</a:t>
            </a:r>
            <a:r>
              <a:rPr kumimoji="1" lang="en-US" altLang="zh-TW" dirty="0"/>
              <a:t>model</a:t>
            </a:r>
          </a:p>
          <a:p>
            <a:r>
              <a:rPr kumimoji="1" lang="zh-TW" altLang="en-US" dirty="0"/>
              <a:t>參數如上</a:t>
            </a:r>
            <a:endParaRPr kumimoji="1" lang="en-US" altLang="zh-TW" dirty="0"/>
          </a:p>
          <a:p>
            <a:r>
              <a:rPr kumimoji="1" lang="en-US" altLang="zh-TW" dirty="0"/>
              <a:t>Confusion matrix </a:t>
            </a:r>
            <a:r>
              <a:rPr kumimoji="1" lang="zh-TW" altLang="en-US" dirty="0"/>
              <a:t>結果如右</a:t>
            </a:r>
            <a:endParaRPr kumimoji="1" lang="en-US" altLang="zh-TW" dirty="0"/>
          </a:p>
          <a:p>
            <a:r>
              <a:rPr kumimoji="1" lang="zh-TW" altLang="en-US" dirty="0"/>
              <a:t>還是可以看到不管</a:t>
            </a:r>
            <a:r>
              <a:rPr kumimoji="1" lang="en-US" altLang="zh-TW" dirty="0"/>
              <a:t>true label</a:t>
            </a:r>
            <a:r>
              <a:rPr kumimoji="1" lang="zh-TW" altLang="en-US" dirty="0"/>
              <a:t>為何 他預測為腦缺血的比例還是偏高</a:t>
            </a:r>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28</a:t>
            </a:fld>
            <a:endParaRPr kumimoji="1" lang="zh-TW" altLang="en-US"/>
          </a:p>
        </p:txBody>
      </p:sp>
    </p:spTree>
    <p:extLst>
      <p:ext uri="{BB962C8B-B14F-4D97-AF65-F5344CB8AC3E}">
        <p14:creationId xmlns:p14="http://schemas.microsoft.com/office/powerpoint/2010/main" val="3900267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所以我們的目標是想嘗試使用心電圖透過機器學習圖片辨識後可以判斷是否為以下三類結果：沒有中風 腦缺血 腦出血</a:t>
            </a:r>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5</a:t>
            </a:fld>
            <a:endParaRPr kumimoji="1" lang="zh-TW" altLang="en-US"/>
          </a:p>
        </p:txBody>
      </p:sp>
    </p:spTree>
    <p:extLst>
      <p:ext uri="{BB962C8B-B14F-4D97-AF65-F5344CB8AC3E}">
        <p14:creationId xmlns:p14="http://schemas.microsoft.com/office/powerpoint/2010/main" val="588334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雖然預測效果不好 分類分不好</a:t>
            </a:r>
            <a:endParaRPr kumimoji="1" lang="en-US" altLang="zh-TW" dirty="0"/>
          </a:p>
          <a:p>
            <a:endParaRPr kumimoji="1" lang="en-US" altLang="zh-TW" dirty="0"/>
          </a:p>
          <a:p>
            <a:r>
              <a:rPr kumimoji="1" lang="zh-TW" altLang="en-US" dirty="0"/>
              <a:t>隨機抽 </a:t>
            </a:r>
            <a:endParaRPr kumimoji="1" lang="en-US" altLang="zh-TW" dirty="0"/>
          </a:p>
          <a:p>
            <a:r>
              <a:rPr kumimoji="1" lang="zh-TW" altLang="en-US" dirty="0"/>
              <a:t>統計上的效果</a:t>
            </a:r>
            <a:endParaRPr kumimoji="1" lang="en-US" altLang="zh-TW" dirty="0"/>
          </a:p>
          <a:p>
            <a:endParaRPr kumimoji="1" lang="en-US" altLang="zh-TW" dirty="0"/>
          </a:p>
          <a:p>
            <a:r>
              <a:rPr kumimoji="1" lang="zh-TW" altLang="en-US" dirty="0"/>
              <a:t>有成功 原因是還是和瞎猜不一樣</a:t>
            </a:r>
            <a:endParaRPr kumimoji="1" lang="en-US" altLang="zh-TW" dirty="0"/>
          </a:p>
          <a:p>
            <a:endParaRPr kumimoji="1" lang="en-US" altLang="zh-TW" dirty="0"/>
          </a:p>
          <a:p>
            <a:r>
              <a:rPr kumimoji="1" lang="zh-TW" altLang="en-US" dirty="0"/>
              <a:t>多分類問題更是不容易，因為要同時滿足不同結果</a:t>
            </a:r>
            <a:endParaRPr kumimoji="1" lang="en-US" altLang="zh-TW" dirty="0"/>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29</a:t>
            </a:fld>
            <a:endParaRPr kumimoji="1" lang="zh-TW" altLang="en-US"/>
          </a:p>
        </p:txBody>
      </p:sp>
    </p:spTree>
    <p:extLst>
      <p:ext uri="{BB962C8B-B14F-4D97-AF65-F5344CB8AC3E}">
        <p14:creationId xmlns:p14="http://schemas.microsoft.com/office/powerpoint/2010/main" val="2238882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雖然預測效果不好 分類分不好</a:t>
            </a:r>
            <a:endParaRPr kumimoji="1" lang="en-US" altLang="zh-TW" dirty="0"/>
          </a:p>
          <a:p>
            <a:endParaRPr kumimoji="1" lang="en-US" altLang="zh-TW" dirty="0"/>
          </a:p>
          <a:p>
            <a:r>
              <a:rPr kumimoji="1" lang="zh-TW" altLang="en-US" dirty="0"/>
              <a:t>隨機抽 </a:t>
            </a:r>
            <a:endParaRPr kumimoji="1" lang="en-US" altLang="zh-TW" dirty="0"/>
          </a:p>
          <a:p>
            <a:r>
              <a:rPr kumimoji="1" lang="zh-TW" altLang="en-US" dirty="0"/>
              <a:t>統計上的效果</a:t>
            </a:r>
            <a:endParaRPr kumimoji="1" lang="en-US" altLang="zh-TW" dirty="0"/>
          </a:p>
          <a:p>
            <a:endParaRPr kumimoji="1" lang="en-US" altLang="zh-TW" dirty="0"/>
          </a:p>
          <a:p>
            <a:r>
              <a:rPr kumimoji="1" lang="zh-TW" altLang="en-US" dirty="0"/>
              <a:t>有成功 原因是還是和瞎猜不一樣</a:t>
            </a:r>
            <a:endParaRPr kumimoji="1" lang="en-US" altLang="zh-TW" dirty="0"/>
          </a:p>
          <a:p>
            <a:endParaRPr kumimoji="1" lang="en-US" altLang="zh-TW" dirty="0"/>
          </a:p>
          <a:p>
            <a:r>
              <a:rPr kumimoji="1" lang="zh-TW" altLang="en-US" dirty="0"/>
              <a:t>多分類問題更是不容易，因為要同時滿足不同結果</a:t>
            </a:r>
            <a:endParaRPr kumimoji="1" lang="en-US" altLang="zh-TW" dirty="0"/>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30</a:t>
            </a:fld>
            <a:endParaRPr kumimoji="1" lang="zh-TW" altLang="en-US"/>
          </a:p>
        </p:txBody>
      </p:sp>
    </p:spTree>
    <p:extLst>
      <p:ext uri="{BB962C8B-B14F-4D97-AF65-F5344CB8AC3E}">
        <p14:creationId xmlns:p14="http://schemas.microsoft.com/office/powerpoint/2010/main" val="2516826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32</a:t>
            </a:fld>
            <a:endParaRPr kumimoji="1" lang="zh-TW" altLang="en-US"/>
          </a:p>
        </p:txBody>
      </p:sp>
    </p:spTree>
    <p:extLst>
      <p:ext uri="{BB962C8B-B14F-4D97-AF65-F5344CB8AC3E}">
        <p14:creationId xmlns:p14="http://schemas.microsoft.com/office/powerpoint/2010/main" val="1573557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這是一個新的嘗試，我們利用心電圖放入</a:t>
            </a:r>
            <a:r>
              <a:rPr kumimoji="1" lang="en-US" altLang="zh-TW" dirty="0"/>
              <a:t>neural network</a:t>
            </a:r>
            <a:r>
              <a:rPr kumimoji="1" lang="zh-TW" altLang="en-US" dirty="0"/>
              <a:t> </a:t>
            </a:r>
            <a:r>
              <a:rPr kumimoji="1" lang="en-US" altLang="zh-TW" dirty="0"/>
              <a:t>model</a:t>
            </a:r>
            <a:r>
              <a:rPr kumimoji="1" lang="zh-TW" altLang="en-US" dirty="0"/>
              <a:t> 後進行預測，未來我們希望這個</a:t>
            </a:r>
            <a:r>
              <a:rPr kumimoji="1" lang="en-US" altLang="zh-TW" dirty="0"/>
              <a:t>model</a:t>
            </a:r>
            <a:r>
              <a:rPr kumimoji="1" lang="zh-TW" altLang="en-US" dirty="0"/>
              <a:t>可以調整的更好</a:t>
            </a:r>
            <a:endParaRPr kumimoji="1" lang="en-US" altLang="zh-TW" dirty="0"/>
          </a:p>
          <a:p>
            <a:r>
              <a:rPr kumimoji="1" lang="zh-TW" altLang="en-US" dirty="0"/>
              <a:t>之後如果有機會在臨床運用的話，在救護車上使用這個心電圖機器</a:t>
            </a:r>
            <a:r>
              <a:rPr kumimoji="1" lang="en-US" altLang="zh-TW" dirty="0"/>
              <a:t>AI</a:t>
            </a:r>
            <a:r>
              <a:rPr kumimoji="1" lang="zh-TW" altLang="en-US" dirty="0"/>
              <a:t>分析，看看有沒有機會更早可以知道病人是否中風或是中風的分型，可以把病人送到可以處理腦缺血或是腦出血的醫院，可以更有效率且正確的治療幫助病人</a:t>
            </a:r>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33</a:t>
            </a:fld>
            <a:endParaRPr kumimoji="1" lang="zh-TW" altLang="en-US"/>
          </a:p>
        </p:txBody>
      </p:sp>
    </p:spTree>
    <p:extLst>
      <p:ext uri="{BB962C8B-B14F-4D97-AF65-F5344CB8AC3E}">
        <p14:creationId xmlns:p14="http://schemas.microsoft.com/office/powerpoint/2010/main" val="3776143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以上是我們的報告</a:t>
            </a:r>
            <a:endParaRPr kumimoji="1" lang="en-US" altLang="zh-TW" dirty="0"/>
          </a:p>
          <a:p>
            <a:r>
              <a:rPr kumimoji="1" lang="zh-TW" altLang="en-US" dirty="0"/>
              <a:t>歡迎大家提問</a:t>
            </a:r>
            <a:endParaRPr kumimoji="1" lang="en-US" altLang="zh-TW" dirty="0"/>
          </a:p>
          <a:p>
            <a:r>
              <a:rPr kumimoji="1" lang="zh-TW" altLang="en-US"/>
              <a:t>感謝大家</a:t>
            </a:r>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34</a:t>
            </a:fld>
            <a:endParaRPr kumimoji="1" lang="zh-TW" altLang="en-US"/>
          </a:p>
        </p:txBody>
      </p:sp>
    </p:spTree>
    <p:extLst>
      <p:ext uri="{BB962C8B-B14F-4D97-AF65-F5344CB8AC3E}">
        <p14:creationId xmlns:p14="http://schemas.microsoft.com/office/powerpoint/2010/main" val="771367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35</a:t>
            </a:fld>
            <a:endParaRPr kumimoji="1" lang="zh-TW" altLang="en-US"/>
          </a:p>
        </p:txBody>
      </p:sp>
    </p:spTree>
    <p:extLst>
      <p:ext uri="{BB962C8B-B14F-4D97-AF65-F5344CB8AC3E}">
        <p14:creationId xmlns:p14="http://schemas.microsoft.com/office/powerpoint/2010/main" val="1779695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Pre-processing </a:t>
            </a:r>
            <a:r>
              <a:rPr kumimoji="1" lang="zh-TW" altLang="en-US" dirty="0"/>
              <a:t>步驟一，我們其實有各種不同大小格式的心電圖，雖然</a:t>
            </a:r>
            <a:r>
              <a:rPr kumimoji="1" lang="en-US" altLang="zh-TW" dirty="0"/>
              <a:t>scale </a:t>
            </a:r>
            <a:r>
              <a:rPr kumimoji="1" lang="zh-TW" altLang="en-US" dirty="0"/>
              <a:t>相同都是十秒的長度紀錄，但是小格子和圖片大小不同，我們透過</a:t>
            </a:r>
            <a:r>
              <a:rPr kumimoji="1" lang="en-US" altLang="zh-TW" dirty="0"/>
              <a:t>resize</a:t>
            </a:r>
            <a:r>
              <a:rPr kumimoji="1" lang="zh-TW" altLang="en-US" dirty="0"/>
              <a:t>的方式可以將它統一調成</a:t>
            </a:r>
            <a:r>
              <a:rPr kumimoji="1" lang="en-US" altLang="zh-TW" dirty="0"/>
              <a:t>1024x640</a:t>
            </a:r>
            <a:endParaRPr kumimoji="1" lang="zh-TW" altLang="en-US" dirty="0"/>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6</a:t>
            </a:fld>
            <a:endParaRPr kumimoji="1" lang="zh-TW" altLang="en-US"/>
          </a:p>
        </p:txBody>
      </p:sp>
    </p:spTree>
    <p:extLst>
      <p:ext uri="{BB962C8B-B14F-4D97-AF65-F5344CB8AC3E}">
        <p14:creationId xmlns:p14="http://schemas.microsoft.com/office/powerpoint/2010/main" val="4098174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我們使用</a:t>
            </a:r>
            <a:r>
              <a:rPr kumimoji="1" lang="en-US" altLang="zh-TW" dirty="0"/>
              <a:t>RGB filter</a:t>
            </a:r>
            <a:r>
              <a:rPr kumimoji="1" lang="zh-TW" altLang="en-US" dirty="0"/>
              <a:t>的方式將被講網格還有藍色字都濾掉，變成只剩下單一黑白線條</a:t>
            </a:r>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7</a:t>
            </a:fld>
            <a:endParaRPr kumimoji="1" lang="zh-TW" altLang="en-US"/>
          </a:p>
        </p:txBody>
      </p:sp>
    </p:spTree>
    <p:extLst>
      <p:ext uri="{BB962C8B-B14F-4D97-AF65-F5344CB8AC3E}">
        <p14:creationId xmlns:p14="http://schemas.microsoft.com/office/powerpoint/2010/main" val="1966618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特別要到 因為黑白 所以</a:t>
            </a:r>
            <a:r>
              <a:rPr kumimoji="1" lang="en-US" altLang="zh-TW" dirty="0"/>
              <a:t>input </a:t>
            </a:r>
            <a:r>
              <a:rPr kumimoji="1" lang="en-US" altLang="zh-TW" dirty="0" err="1"/>
              <a:t>chanel</a:t>
            </a:r>
            <a:r>
              <a:rPr kumimoji="1" lang="en-US" altLang="zh-TW" dirty="0"/>
              <a:t> =1 </a:t>
            </a:r>
            <a:r>
              <a:rPr kumimoji="1" lang="zh-TW" altLang="en-US" dirty="0"/>
              <a:t>而</a:t>
            </a:r>
            <a:r>
              <a:rPr kumimoji="1" lang="en-US" altLang="zh-TW" dirty="0"/>
              <a:t>output feature = 3 </a:t>
            </a:r>
            <a:r>
              <a:rPr kumimoji="1" lang="zh-TW" altLang="en-US" dirty="0"/>
              <a:t>就是我們有三個分類</a:t>
            </a:r>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14</a:t>
            </a:fld>
            <a:endParaRPr kumimoji="1" lang="zh-TW" altLang="en-US"/>
          </a:p>
        </p:txBody>
      </p:sp>
    </p:spTree>
    <p:extLst>
      <p:ext uri="{BB962C8B-B14F-4D97-AF65-F5344CB8AC3E}">
        <p14:creationId xmlns:p14="http://schemas.microsoft.com/office/powerpoint/2010/main" val="3143948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可以看到</a:t>
            </a:r>
            <a:r>
              <a:rPr kumimoji="1" lang="en-US" altLang="zh-TW" dirty="0"/>
              <a:t>learning rate 0.0003 epoch 20 </a:t>
            </a:r>
            <a:r>
              <a:rPr kumimoji="1" lang="zh-TW" altLang="en-US" dirty="0"/>
              <a:t>下 可以看到</a:t>
            </a:r>
            <a:r>
              <a:rPr kumimoji="1" lang="en-US" altLang="zh-TW" dirty="0"/>
              <a:t>loss </a:t>
            </a:r>
            <a:r>
              <a:rPr kumimoji="1" lang="zh-TW" altLang="en-US" dirty="0"/>
              <a:t>穩定下降至兩個數量級以下 我們更進一步利用</a:t>
            </a:r>
            <a:r>
              <a:rPr kumimoji="1" lang="en-US" altLang="zh-TW" dirty="0"/>
              <a:t>confusion matrix </a:t>
            </a:r>
            <a:r>
              <a:rPr kumimoji="1" lang="zh-TW" altLang="en-US" dirty="0"/>
              <a:t>左邊是真實值右邊是電腦</a:t>
            </a:r>
            <a:r>
              <a:rPr kumimoji="1" lang="en-US" altLang="zh-TW" dirty="0"/>
              <a:t>model</a:t>
            </a:r>
            <a:r>
              <a:rPr kumimoji="1" lang="zh-TW" altLang="en-US" dirty="0"/>
              <a:t>預測結果，可以發現心電圖真實為未中風且電腦判斷推斷是未中風是</a:t>
            </a:r>
            <a:r>
              <a:rPr kumimoji="1" lang="en-US" altLang="zh-TW" dirty="0"/>
              <a:t>9.5%, </a:t>
            </a:r>
            <a:r>
              <a:rPr kumimoji="1" lang="zh-TW" altLang="en-US" dirty="0"/>
              <a:t>真實值腦出血而</a:t>
            </a:r>
            <a:r>
              <a:rPr kumimoji="1" lang="en-US" altLang="zh-TW" dirty="0"/>
              <a:t>model</a:t>
            </a:r>
            <a:r>
              <a:rPr kumimoji="1" lang="zh-TW" altLang="en-US" dirty="0"/>
              <a:t>判斷為腦出血</a:t>
            </a:r>
            <a:r>
              <a:rPr kumimoji="1" lang="en-US" altLang="zh-TW" dirty="0"/>
              <a:t>6.7%, </a:t>
            </a:r>
            <a:r>
              <a:rPr kumimoji="1" lang="zh-TW" altLang="en-US" dirty="0"/>
              <a:t>真實值為腦缺血而電腦判讀是腦缺血比例最高準確度高達</a:t>
            </a:r>
            <a:r>
              <a:rPr kumimoji="1" lang="en-US" altLang="zh-TW" dirty="0"/>
              <a:t>85.6% </a:t>
            </a:r>
            <a:r>
              <a:rPr kumimoji="1" lang="zh-TW" altLang="en-US" dirty="0"/>
              <a:t>所以這斜排就是</a:t>
            </a:r>
            <a:r>
              <a:rPr kumimoji="1" lang="en-US" altLang="zh-TW" dirty="0"/>
              <a:t>true label </a:t>
            </a:r>
            <a:r>
              <a:rPr kumimoji="1" lang="zh-TW" altLang="en-US" dirty="0"/>
              <a:t>等於</a:t>
            </a:r>
            <a:r>
              <a:rPr kumimoji="1" lang="en-US" altLang="zh-TW" dirty="0"/>
              <a:t> prediction</a:t>
            </a:r>
            <a:r>
              <a:rPr kumimoji="1" lang="zh-TW" altLang="en-US" dirty="0"/>
              <a:t>的比例，也就是我們很在意的</a:t>
            </a:r>
            <a:r>
              <a:rPr kumimoji="1" lang="en-US" altLang="zh-TW" dirty="0"/>
              <a:t>true positive rate </a:t>
            </a:r>
            <a:r>
              <a:rPr kumimoji="1" lang="zh-TW" altLang="en-US" dirty="0"/>
              <a:t>而我們之後調整參數也會觀察這三個數字的動態變化</a:t>
            </a:r>
            <a:endParaRPr kumimoji="1" lang="en-US" altLang="zh-TW" dirty="0"/>
          </a:p>
          <a:p>
            <a:r>
              <a:rPr kumimoji="1" lang="zh-TW" altLang="en-US" dirty="0"/>
              <a:t>然而，下一個問題出來，我們發現不管</a:t>
            </a:r>
            <a:r>
              <a:rPr kumimoji="1" lang="en-US" altLang="zh-TW" dirty="0"/>
              <a:t>true label</a:t>
            </a:r>
            <a:r>
              <a:rPr kumimoji="1" lang="zh-TW" altLang="en-US" dirty="0"/>
              <a:t>是什麼圖貌似進入</a:t>
            </a:r>
            <a:r>
              <a:rPr kumimoji="1" lang="en-US" altLang="zh-TW" dirty="0"/>
              <a:t>validation</a:t>
            </a:r>
            <a:r>
              <a:rPr kumimoji="1" lang="zh-TW" altLang="en-US" dirty="0"/>
              <a:t>就會比較傾向猜測答案為腦缺血，我們推測有幾個可能，因為在</a:t>
            </a:r>
            <a:r>
              <a:rPr kumimoji="1" lang="en-US" altLang="zh-TW" dirty="0"/>
              <a:t>training data set</a:t>
            </a:r>
            <a:r>
              <a:rPr kumimoji="1" lang="zh-TW" altLang="en-US" dirty="0"/>
              <a:t>中一開始</a:t>
            </a:r>
            <a:r>
              <a:rPr kumimoji="1" lang="en-US" altLang="zh-TW" dirty="0"/>
              <a:t>oversample </a:t>
            </a:r>
            <a:r>
              <a:rPr kumimoji="1" lang="zh-TW" altLang="en-US" dirty="0"/>
              <a:t>前腦缺血圖是最豐富的，而其他兩個類別是透過隨機抽樣複製增加圖片數強迫電腦多認識其他兩種</a:t>
            </a:r>
            <a:r>
              <a:rPr kumimoji="1" lang="en-US" altLang="zh-TW" dirty="0"/>
              <a:t> </a:t>
            </a:r>
            <a:r>
              <a:rPr kumimoji="1" lang="zh-TW" altLang="en-US" dirty="0"/>
              <a:t>圖片，但看起來進去</a:t>
            </a:r>
            <a:r>
              <a:rPr kumimoji="1" lang="en-US" altLang="zh-TW" dirty="0"/>
              <a:t>validation</a:t>
            </a:r>
            <a:r>
              <a:rPr kumimoji="1" lang="zh-TW" altLang="en-US" dirty="0"/>
              <a:t>時還是有些狀況導致結果偏向缺血</a:t>
            </a:r>
            <a:endParaRPr kumimoji="1" lang="en-US" altLang="zh-TW" dirty="0"/>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15</a:t>
            </a:fld>
            <a:endParaRPr kumimoji="1" lang="zh-TW" altLang="en-US"/>
          </a:p>
        </p:txBody>
      </p:sp>
    </p:spTree>
    <p:extLst>
      <p:ext uri="{BB962C8B-B14F-4D97-AF65-F5344CB8AC3E}">
        <p14:creationId xmlns:p14="http://schemas.microsoft.com/office/powerpoint/2010/main" val="347705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基於以上原因 我們和助教討論後有三個可行的做法 方法一把腦缺血的圖片透過</a:t>
            </a:r>
            <a:r>
              <a:rPr kumimoji="1" lang="en-US" altLang="zh-TW" dirty="0"/>
              <a:t>oversampling </a:t>
            </a:r>
            <a:r>
              <a:rPr kumimoji="1" lang="zh-TW" altLang="en-US" dirty="0"/>
              <a:t>的方式放大至</a:t>
            </a:r>
            <a:r>
              <a:rPr kumimoji="1" lang="en-US" altLang="zh-TW" dirty="0"/>
              <a:t>1.5</a:t>
            </a:r>
            <a:r>
              <a:rPr kumimoji="1" lang="zh-TW" altLang="en-US" dirty="0"/>
              <a:t>倍讓電腦學更多次腦出血</a:t>
            </a:r>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16</a:t>
            </a:fld>
            <a:endParaRPr kumimoji="1" lang="zh-TW" altLang="en-US"/>
          </a:p>
        </p:txBody>
      </p:sp>
    </p:spTree>
    <p:extLst>
      <p:ext uri="{BB962C8B-B14F-4D97-AF65-F5344CB8AC3E}">
        <p14:creationId xmlns:p14="http://schemas.microsoft.com/office/powerpoint/2010/main" val="3617396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方法二 透過</a:t>
            </a:r>
            <a:r>
              <a:rPr kumimoji="1" lang="en-US" altLang="zh-TW" dirty="0"/>
              <a:t>optimizer </a:t>
            </a:r>
            <a:r>
              <a:rPr kumimoji="1" lang="zh-TW" altLang="en-US" dirty="0"/>
              <a:t>中</a:t>
            </a:r>
            <a:r>
              <a:rPr kumimoji="1" lang="en-US" altLang="zh-TW" dirty="0"/>
              <a:t>weight decay </a:t>
            </a:r>
            <a:r>
              <a:rPr kumimoji="1" lang="zh-TW" altLang="en-US" dirty="0"/>
              <a:t>調整 去解決</a:t>
            </a:r>
            <a:r>
              <a:rPr kumimoji="1" lang="en-US" altLang="zh-TW" dirty="0"/>
              <a:t>overfitting </a:t>
            </a:r>
            <a:endParaRPr kumimoji="1" lang="zh-TW" altLang="en-US" dirty="0"/>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17</a:t>
            </a:fld>
            <a:endParaRPr kumimoji="1" lang="zh-TW" altLang="en-US"/>
          </a:p>
        </p:txBody>
      </p:sp>
    </p:spTree>
    <p:extLst>
      <p:ext uri="{BB962C8B-B14F-4D97-AF65-F5344CB8AC3E}">
        <p14:creationId xmlns:p14="http://schemas.microsoft.com/office/powerpoint/2010/main" val="3977594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方法三 透過</a:t>
            </a:r>
            <a:r>
              <a:rPr kumimoji="1" lang="en-US" altLang="zh-TW" dirty="0" err="1"/>
              <a:t>CrossEntropyLoss</a:t>
            </a:r>
            <a:r>
              <a:rPr kumimoji="1" lang="zh-TW" altLang="en-US" dirty="0"/>
              <a:t>中</a:t>
            </a:r>
            <a:r>
              <a:rPr kumimoji="1" lang="en-US" altLang="zh-TW" dirty="0"/>
              <a:t>weight </a:t>
            </a:r>
            <a:r>
              <a:rPr kumimoji="1" lang="zh-TW" altLang="en-US" dirty="0"/>
              <a:t>調整希望更鼓勵電腦在最後決策分類時更鼓勵他有一絲猶豫懷疑像是出血就請他選出血</a:t>
            </a:r>
          </a:p>
        </p:txBody>
      </p:sp>
      <p:sp>
        <p:nvSpPr>
          <p:cNvPr id="4" name="投影片編號版面配置區 3"/>
          <p:cNvSpPr>
            <a:spLocks noGrp="1"/>
          </p:cNvSpPr>
          <p:nvPr>
            <p:ph type="sldNum" sz="quarter" idx="5"/>
          </p:nvPr>
        </p:nvSpPr>
        <p:spPr/>
        <p:txBody>
          <a:bodyPr/>
          <a:lstStyle/>
          <a:p>
            <a:fld id="{528C5AB6-F020-B74F-8208-51EE4528D806}" type="slidenum">
              <a:rPr kumimoji="1" lang="zh-TW" altLang="en-US" smtClean="0"/>
              <a:t>18</a:t>
            </a:fld>
            <a:endParaRPr kumimoji="1" lang="zh-TW" altLang="en-US"/>
          </a:p>
        </p:txBody>
      </p:sp>
    </p:spTree>
    <p:extLst>
      <p:ext uri="{BB962C8B-B14F-4D97-AF65-F5344CB8AC3E}">
        <p14:creationId xmlns:p14="http://schemas.microsoft.com/office/powerpoint/2010/main" val="279469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84C74E-1B44-0637-0216-CB78A191BD6C}"/>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FAE4104C-82B2-4C29-BAD2-48A9F67FBC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3BEAEDD1-CDDA-A7D9-597D-B06521BFECA8}"/>
              </a:ext>
            </a:extLst>
          </p:cNvPr>
          <p:cNvSpPr>
            <a:spLocks noGrp="1"/>
          </p:cNvSpPr>
          <p:nvPr>
            <p:ph type="dt" sz="half" idx="10"/>
          </p:nvPr>
        </p:nvSpPr>
        <p:spPr/>
        <p:txBody>
          <a:bodyPr/>
          <a:lstStyle/>
          <a:p>
            <a:fld id="{B9A3B89F-28DA-5B4F-8652-6691A14901F1}" type="datetimeFigureOut">
              <a:rPr kumimoji="1" lang="zh-TW" altLang="en-US" smtClean="0"/>
              <a:t>2022/7/31</a:t>
            </a:fld>
            <a:endParaRPr kumimoji="1" lang="zh-TW" altLang="en-US"/>
          </a:p>
        </p:txBody>
      </p:sp>
      <p:sp>
        <p:nvSpPr>
          <p:cNvPr id="5" name="頁尾版面配置區 4">
            <a:extLst>
              <a:ext uri="{FF2B5EF4-FFF2-40B4-BE49-F238E27FC236}">
                <a16:creationId xmlns:a16="http://schemas.microsoft.com/office/drawing/2014/main" id="{37D19782-3704-9E85-BAA0-9142B08BBDCB}"/>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6EE419DA-1442-4F27-5637-4B265875A697}"/>
              </a:ext>
            </a:extLst>
          </p:cNvPr>
          <p:cNvSpPr>
            <a:spLocks noGrp="1"/>
          </p:cNvSpPr>
          <p:nvPr>
            <p:ph type="sldNum" sz="quarter" idx="12"/>
          </p:nvPr>
        </p:nvSpPr>
        <p:spPr/>
        <p:txBody>
          <a:bodyPr/>
          <a:lstStyle/>
          <a:p>
            <a:fld id="{9903E51C-2747-3148-8C8D-32EB5F3E6B24}" type="slidenum">
              <a:rPr kumimoji="1" lang="zh-TW" altLang="en-US" smtClean="0"/>
              <a:t>‹#›</a:t>
            </a:fld>
            <a:endParaRPr kumimoji="1" lang="zh-TW" altLang="en-US"/>
          </a:p>
        </p:txBody>
      </p:sp>
    </p:spTree>
    <p:extLst>
      <p:ext uri="{BB962C8B-B14F-4D97-AF65-F5344CB8AC3E}">
        <p14:creationId xmlns:p14="http://schemas.microsoft.com/office/powerpoint/2010/main" val="818043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350D75-94D8-614C-E560-9333D06EFDC3}"/>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87DF69DB-FF7A-7DA2-1400-432016965897}"/>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E94B409-FE30-7076-F564-21276F6DD025}"/>
              </a:ext>
            </a:extLst>
          </p:cNvPr>
          <p:cNvSpPr>
            <a:spLocks noGrp="1"/>
          </p:cNvSpPr>
          <p:nvPr>
            <p:ph type="dt" sz="half" idx="10"/>
          </p:nvPr>
        </p:nvSpPr>
        <p:spPr/>
        <p:txBody>
          <a:bodyPr/>
          <a:lstStyle/>
          <a:p>
            <a:fld id="{B9A3B89F-28DA-5B4F-8652-6691A14901F1}" type="datetimeFigureOut">
              <a:rPr kumimoji="1" lang="zh-TW" altLang="en-US" smtClean="0"/>
              <a:t>2022/7/31</a:t>
            </a:fld>
            <a:endParaRPr kumimoji="1" lang="zh-TW" altLang="en-US"/>
          </a:p>
        </p:txBody>
      </p:sp>
      <p:sp>
        <p:nvSpPr>
          <p:cNvPr id="5" name="頁尾版面配置區 4">
            <a:extLst>
              <a:ext uri="{FF2B5EF4-FFF2-40B4-BE49-F238E27FC236}">
                <a16:creationId xmlns:a16="http://schemas.microsoft.com/office/drawing/2014/main" id="{8287BD8C-764B-7588-570F-277633D8BB9F}"/>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6792BA34-2D08-2EEF-E329-595375D92578}"/>
              </a:ext>
            </a:extLst>
          </p:cNvPr>
          <p:cNvSpPr>
            <a:spLocks noGrp="1"/>
          </p:cNvSpPr>
          <p:nvPr>
            <p:ph type="sldNum" sz="quarter" idx="12"/>
          </p:nvPr>
        </p:nvSpPr>
        <p:spPr/>
        <p:txBody>
          <a:bodyPr/>
          <a:lstStyle/>
          <a:p>
            <a:fld id="{9903E51C-2747-3148-8C8D-32EB5F3E6B24}" type="slidenum">
              <a:rPr kumimoji="1" lang="zh-TW" altLang="en-US" smtClean="0"/>
              <a:t>‹#›</a:t>
            </a:fld>
            <a:endParaRPr kumimoji="1" lang="zh-TW" altLang="en-US"/>
          </a:p>
        </p:txBody>
      </p:sp>
    </p:spTree>
    <p:extLst>
      <p:ext uri="{BB962C8B-B14F-4D97-AF65-F5344CB8AC3E}">
        <p14:creationId xmlns:p14="http://schemas.microsoft.com/office/powerpoint/2010/main" val="1131355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A9E4D04-D23C-A22E-4698-D74D7FBEF077}"/>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E0EA73B6-7CC0-516A-1280-1F1A77B26D1B}"/>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88908ECE-E689-039D-548A-BEFF86E258AD}"/>
              </a:ext>
            </a:extLst>
          </p:cNvPr>
          <p:cNvSpPr>
            <a:spLocks noGrp="1"/>
          </p:cNvSpPr>
          <p:nvPr>
            <p:ph type="dt" sz="half" idx="10"/>
          </p:nvPr>
        </p:nvSpPr>
        <p:spPr/>
        <p:txBody>
          <a:bodyPr/>
          <a:lstStyle/>
          <a:p>
            <a:fld id="{B9A3B89F-28DA-5B4F-8652-6691A14901F1}" type="datetimeFigureOut">
              <a:rPr kumimoji="1" lang="zh-TW" altLang="en-US" smtClean="0"/>
              <a:t>2022/7/31</a:t>
            </a:fld>
            <a:endParaRPr kumimoji="1" lang="zh-TW" altLang="en-US"/>
          </a:p>
        </p:txBody>
      </p:sp>
      <p:sp>
        <p:nvSpPr>
          <p:cNvPr id="5" name="頁尾版面配置區 4">
            <a:extLst>
              <a:ext uri="{FF2B5EF4-FFF2-40B4-BE49-F238E27FC236}">
                <a16:creationId xmlns:a16="http://schemas.microsoft.com/office/drawing/2014/main" id="{4EA4E136-DDFC-5166-D52D-AA5327AAC150}"/>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E011ECA-29C3-8D56-2685-E4A93B4FEBBC}"/>
              </a:ext>
            </a:extLst>
          </p:cNvPr>
          <p:cNvSpPr>
            <a:spLocks noGrp="1"/>
          </p:cNvSpPr>
          <p:nvPr>
            <p:ph type="sldNum" sz="quarter" idx="12"/>
          </p:nvPr>
        </p:nvSpPr>
        <p:spPr/>
        <p:txBody>
          <a:bodyPr/>
          <a:lstStyle/>
          <a:p>
            <a:fld id="{9903E51C-2747-3148-8C8D-32EB5F3E6B24}" type="slidenum">
              <a:rPr kumimoji="1" lang="zh-TW" altLang="en-US" smtClean="0"/>
              <a:t>‹#›</a:t>
            </a:fld>
            <a:endParaRPr kumimoji="1" lang="zh-TW" altLang="en-US"/>
          </a:p>
        </p:txBody>
      </p:sp>
    </p:spTree>
    <p:extLst>
      <p:ext uri="{BB962C8B-B14F-4D97-AF65-F5344CB8AC3E}">
        <p14:creationId xmlns:p14="http://schemas.microsoft.com/office/powerpoint/2010/main" val="2850175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FAD674-45A5-445E-6FB0-0C1B892D942F}"/>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2CCC9CCB-6155-5D39-C8BE-357FEA2FD0C5}"/>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3BB06181-1157-E621-FBE6-CFD0A00E4394}"/>
              </a:ext>
            </a:extLst>
          </p:cNvPr>
          <p:cNvSpPr>
            <a:spLocks noGrp="1"/>
          </p:cNvSpPr>
          <p:nvPr>
            <p:ph type="dt" sz="half" idx="10"/>
          </p:nvPr>
        </p:nvSpPr>
        <p:spPr/>
        <p:txBody>
          <a:bodyPr/>
          <a:lstStyle/>
          <a:p>
            <a:fld id="{B9A3B89F-28DA-5B4F-8652-6691A14901F1}" type="datetimeFigureOut">
              <a:rPr kumimoji="1" lang="zh-TW" altLang="en-US" smtClean="0"/>
              <a:t>2022/7/31</a:t>
            </a:fld>
            <a:endParaRPr kumimoji="1" lang="zh-TW" altLang="en-US"/>
          </a:p>
        </p:txBody>
      </p:sp>
      <p:sp>
        <p:nvSpPr>
          <p:cNvPr id="5" name="頁尾版面配置區 4">
            <a:extLst>
              <a:ext uri="{FF2B5EF4-FFF2-40B4-BE49-F238E27FC236}">
                <a16:creationId xmlns:a16="http://schemas.microsoft.com/office/drawing/2014/main" id="{626E3D31-D03C-EA15-9311-4A544AD932E5}"/>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6B12B696-C5D2-7325-C63B-1AAE5DB7541F}"/>
              </a:ext>
            </a:extLst>
          </p:cNvPr>
          <p:cNvSpPr>
            <a:spLocks noGrp="1"/>
          </p:cNvSpPr>
          <p:nvPr>
            <p:ph type="sldNum" sz="quarter" idx="12"/>
          </p:nvPr>
        </p:nvSpPr>
        <p:spPr/>
        <p:txBody>
          <a:bodyPr/>
          <a:lstStyle/>
          <a:p>
            <a:fld id="{9903E51C-2747-3148-8C8D-32EB5F3E6B24}" type="slidenum">
              <a:rPr kumimoji="1" lang="zh-TW" altLang="en-US" smtClean="0"/>
              <a:t>‹#›</a:t>
            </a:fld>
            <a:endParaRPr kumimoji="1" lang="zh-TW" altLang="en-US"/>
          </a:p>
        </p:txBody>
      </p:sp>
    </p:spTree>
    <p:extLst>
      <p:ext uri="{BB962C8B-B14F-4D97-AF65-F5344CB8AC3E}">
        <p14:creationId xmlns:p14="http://schemas.microsoft.com/office/powerpoint/2010/main" val="876560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907242-8CE3-A6FC-4922-31A3DECE5E78}"/>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E260B704-929A-CF81-80E6-BB954C708E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167D29EC-851E-61B6-5094-FBCC19FB128D}"/>
              </a:ext>
            </a:extLst>
          </p:cNvPr>
          <p:cNvSpPr>
            <a:spLocks noGrp="1"/>
          </p:cNvSpPr>
          <p:nvPr>
            <p:ph type="dt" sz="half" idx="10"/>
          </p:nvPr>
        </p:nvSpPr>
        <p:spPr/>
        <p:txBody>
          <a:bodyPr/>
          <a:lstStyle/>
          <a:p>
            <a:fld id="{B9A3B89F-28DA-5B4F-8652-6691A14901F1}" type="datetimeFigureOut">
              <a:rPr kumimoji="1" lang="zh-TW" altLang="en-US" smtClean="0"/>
              <a:t>2022/7/31</a:t>
            </a:fld>
            <a:endParaRPr kumimoji="1" lang="zh-TW" altLang="en-US"/>
          </a:p>
        </p:txBody>
      </p:sp>
      <p:sp>
        <p:nvSpPr>
          <p:cNvPr id="5" name="頁尾版面配置區 4">
            <a:extLst>
              <a:ext uri="{FF2B5EF4-FFF2-40B4-BE49-F238E27FC236}">
                <a16:creationId xmlns:a16="http://schemas.microsoft.com/office/drawing/2014/main" id="{F68BC311-A67A-F150-94FA-29E3F3F53954}"/>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81BCEEE5-9DA3-B73A-58F1-B67DD06A9A6D}"/>
              </a:ext>
            </a:extLst>
          </p:cNvPr>
          <p:cNvSpPr>
            <a:spLocks noGrp="1"/>
          </p:cNvSpPr>
          <p:nvPr>
            <p:ph type="sldNum" sz="quarter" idx="12"/>
          </p:nvPr>
        </p:nvSpPr>
        <p:spPr/>
        <p:txBody>
          <a:bodyPr/>
          <a:lstStyle/>
          <a:p>
            <a:fld id="{9903E51C-2747-3148-8C8D-32EB5F3E6B24}" type="slidenum">
              <a:rPr kumimoji="1" lang="zh-TW" altLang="en-US" smtClean="0"/>
              <a:t>‹#›</a:t>
            </a:fld>
            <a:endParaRPr kumimoji="1" lang="zh-TW" altLang="en-US"/>
          </a:p>
        </p:txBody>
      </p:sp>
    </p:spTree>
    <p:extLst>
      <p:ext uri="{BB962C8B-B14F-4D97-AF65-F5344CB8AC3E}">
        <p14:creationId xmlns:p14="http://schemas.microsoft.com/office/powerpoint/2010/main" val="1497842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1CFEC8-AFC8-C3AA-8B32-FF7E9D4B9BD1}"/>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B39C612D-05AF-0979-BDE7-05B8713A9D3A}"/>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EED147C8-BAB4-91F2-72FA-9A1965211183}"/>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44CC2AC5-0FCF-3411-79A4-D013258E9DE8}"/>
              </a:ext>
            </a:extLst>
          </p:cNvPr>
          <p:cNvSpPr>
            <a:spLocks noGrp="1"/>
          </p:cNvSpPr>
          <p:nvPr>
            <p:ph type="dt" sz="half" idx="10"/>
          </p:nvPr>
        </p:nvSpPr>
        <p:spPr/>
        <p:txBody>
          <a:bodyPr/>
          <a:lstStyle/>
          <a:p>
            <a:fld id="{B9A3B89F-28DA-5B4F-8652-6691A14901F1}" type="datetimeFigureOut">
              <a:rPr kumimoji="1" lang="zh-TW" altLang="en-US" smtClean="0"/>
              <a:t>2022/7/31</a:t>
            </a:fld>
            <a:endParaRPr kumimoji="1" lang="zh-TW" altLang="en-US"/>
          </a:p>
        </p:txBody>
      </p:sp>
      <p:sp>
        <p:nvSpPr>
          <p:cNvPr id="6" name="頁尾版面配置區 5">
            <a:extLst>
              <a:ext uri="{FF2B5EF4-FFF2-40B4-BE49-F238E27FC236}">
                <a16:creationId xmlns:a16="http://schemas.microsoft.com/office/drawing/2014/main" id="{6189A9A7-04F0-8189-DE52-F8B7CBE44689}"/>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EC54E330-F601-C0C7-17B0-62731B7BDA2F}"/>
              </a:ext>
            </a:extLst>
          </p:cNvPr>
          <p:cNvSpPr>
            <a:spLocks noGrp="1"/>
          </p:cNvSpPr>
          <p:nvPr>
            <p:ph type="sldNum" sz="quarter" idx="12"/>
          </p:nvPr>
        </p:nvSpPr>
        <p:spPr/>
        <p:txBody>
          <a:bodyPr/>
          <a:lstStyle/>
          <a:p>
            <a:fld id="{9903E51C-2747-3148-8C8D-32EB5F3E6B24}" type="slidenum">
              <a:rPr kumimoji="1" lang="zh-TW" altLang="en-US" smtClean="0"/>
              <a:t>‹#›</a:t>
            </a:fld>
            <a:endParaRPr kumimoji="1" lang="zh-TW" altLang="en-US"/>
          </a:p>
        </p:txBody>
      </p:sp>
    </p:spTree>
    <p:extLst>
      <p:ext uri="{BB962C8B-B14F-4D97-AF65-F5344CB8AC3E}">
        <p14:creationId xmlns:p14="http://schemas.microsoft.com/office/powerpoint/2010/main" val="559774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A72E60-7824-59B5-192B-830A10404ADD}"/>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82564B88-939C-14F2-D8FC-6E3BC1EF18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46C75582-BE5B-B5DF-25CD-FBEA41C8C3A0}"/>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F231D02E-7248-6A27-EED7-2E40BF6A48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3A30679D-5CD1-974B-C79C-A490EBE256EB}"/>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96FAB1A6-8767-D16C-8C27-3B181A9BCA65}"/>
              </a:ext>
            </a:extLst>
          </p:cNvPr>
          <p:cNvSpPr>
            <a:spLocks noGrp="1"/>
          </p:cNvSpPr>
          <p:nvPr>
            <p:ph type="dt" sz="half" idx="10"/>
          </p:nvPr>
        </p:nvSpPr>
        <p:spPr/>
        <p:txBody>
          <a:bodyPr/>
          <a:lstStyle/>
          <a:p>
            <a:fld id="{B9A3B89F-28DA-5B4F-8652-6691A14901F1}" type="datetimeFigureOut">
              <a:rPr kumimoji="1" lang="zh-TW" altLang="en-US" smtClean="0"/>
              <a:t>2022/7/31</a:t>
            </a:fld>
            <a:endParaRPr kumimoji="1" lang="zh-TW" altLang="en-US"/>
          </a:p>
        </p:txBody>
      </p:sp>
      <p:sp>
        <p:nvSpPr>
          <p:cNvPr id="8" name="頁尾版面配置區 7">
            <a:extLst>
              <a:ext uri="{FF2B5EF4-FFF2-40B4-BE49-F238E27FC236}">
                <a16:creationId xmlns:a16="http://schemas.microsoft.com/office/drawing/2014/main" id="{D1B5C339-9D92-1472-0CFA-55DED2A88041}"/>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60C769C9-B5F9-7D7F-FC2D-139461BB4D9E}"/>
              </a:ext>
            </a:extLst>
          </p:cNvPr>
          <p:cNvSpPr>
            <a:spLocks noGrp="1"/>
          </p:cNvSpPr>
          <p:nvPr>
            <p:ph type="sldNum" sz="quarter" idx="12"/>
          </p:nvPr>
        </p:nvSpPr>
        <p:spPr/>
        <p:txBody>
          <a:bodyPr/>
          <a:lstStyle/>
          <a:p>
            <a:fld id="{9903E51C-2747-3148-8C8D-32EB5F3E6B24}" type="slidenum">
              <a:rPr kumimoji="1" lang="zh-TW" altLang="en-US" smtClean="0"/>
              <a:t>‹#›</a:t>
            </a:fld>
            <a:endParaRPr kumimoji="1" lang="zh-TW" altLang="en-US"/>
          </a:p>
        </p:txBody>
      </p:sp>
    </p:spTree>
    <p:extLst>
      <p:ext uri="{BB962C8B-B14F-4D97-AF65-F5344CB8AC3E}">
        <p14:creationId xmlns:p14="http://schemas.microsoft.com/office/powerpoint/2010/main" val="2933225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91EF99-1B66-7EF5-8191-70B5EACB7271}"/>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8D42C58E-E90E-8D14-2E34-B8F29C088E8B}"/>
              </a:ext>
            </a:extLst>
          </p:cNvPr>
          <p:cNvSpPr>
            <a:spLocks noGrp="1"/>
          </p:cNvSpPr>
          <p:nvPr>
            <p:ph type="dt" sz="half" idx="10"/>
          </p:nvPr>
        </p:nvSpPr>
        <p:spPr/>
        <p:txBody>
          <a:bodyPr/>
          <a:lstStyle/>
          <a:p>
            <a:fld id="{B9A3B89F-28DA-5B4F-8652-6691A14901F1}" type="datetimeFigureOut">
              <a:rPr kumimoji="1" lang="zh-TW" altLang="en-US" smtClean="0"/>
              <a:t>2022/7/31</a:t>
            </a:fld>
            <a:endParaRPr kumimoji="1" lang="zh-TW" altLang="en-US"/>
          </a:p>
        </p:txBody>
      </p:sp>
      <p:sp>
        <p:nvSpPr>
          <p:cNvPr id="4" name="頁尾版面配置區 3">
            <a:extLst>
              <a:ext uri="{FF2B5EF4-FFF2-40B4-BE49-F238E27FC236}">
                <a16:creationId xmlns:a16="http://schemas.microsoft.com/office/drawing/2014/main" id="{5E502D7F-C145-D627-FFBF-37281067699B}"/>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2A529D3B-962C-78A1-5215-49CC8BC76A97}"/>
              </a:ext>
            </a:extLst>
          </p:cNvPr>
          <p:cNvSpPr>
            <a:spLocks noGrp="1"/>
          </p:cNvSpPr>
          <p:nvPr>
            <p:ph type="sldNum" sz="quarter" idx="12"/>
          </p:nvPr>
        </p:nvSpPr>
        <p:spPr/>
        <p:txBody>
          <a:bodyPr/>
          <a:lstStyle/>
          <a:p>
            <a:fld id="{9903E51C-2747-3148-8C8D-32EB5F3E6B24}" type="slidenum">
              <a:rPr kumimoji="1" lang="zh-TW" altLang="en-US" smtClean="0"/>
              <a:t>‹#›</a:t>
            </a:fld>
            <a:endParaRPr kumimoji="1" lang="zh-TW" altLang="en-US"/>
          </a:p>
        </p:txBody>
      </p:sp>
    </p:spTree>
    <p:extLst>
      <p:ext uri="{BB962C8B-B14F-4D97-AF65-F5344CB8AC3E}">
        <p14:creationId xmlns:p14="http://schemas.microsoft.com/office/powerpoint/2010/main" val="4177147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2EA0261-0114-6314-2BE2-B8D89810E9D9}"/>
              </a:ext>
            </a:extLst>
          </p:cNvPr>
          <p:cNvSpPr>
            <a:spLocks noGrp="1"/>
          </p:cNvSpPr>
          <p:nvPr>
            <p:ph type="dt" sz="half" idx="10"/>
          </p:nvPr>
        </p:nvSpPr>
        <p:spPr/>
        <p:txBody>
          <a:bodyPr/>
          <a:lstStyle/>
          <a:p>
            <a:fld id="{B9A3B89F-28DA-5B4F-8652-6691A14901F1}" type="datetimeFigureOut">
              <a:rPr kumimoji="1" lang="zh-TW" altLang="en-US" smtClean="0"/>
              <a:t>2022/7/31</a:t>
            </a:fld>
            <a:endParaRPr kumimoji="1" lang="zh-TW" altLang="en-US"/>
          </a:p>
        </p:txBody>
      </p:sp>
      <p:sp>
        <p:nvSpPr>
          <p:cNvPr id="3" name="頁尾版面配置區 2">
            <a:extLst>
              <a:ext uri="{FF2B5EF4-FFF2-40B4-BE49-F238E27FC236}">
                <a16:creationId xmlns:a16="http://schemas.microsoft.com/office/drawing/2014/main" id="{7A55195C-5927-D5D9-28AE-F968438E95E8}"/>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0A586D5B-CF07-1CEF-365A-D78C3BF51CA2}"/>
              </a:ext>
            </a:extLst>
          </p:cNvPr>
          <p:cNvSpPr>
            <a:spLocks noGrp="1"/>
          </p:cNvSpPr>
          <p:nvPr>
            <p:ph type="sldNum" sz="quarter" idx="12"/>
          </p:nvPr>
        </p:nvSpPr>
        <p:spPr/>
        <p:txBody>
          <a:bodyPr/>
          <a:lstStyle/>
          <a:p>
            <a:fld id="{9903E51C-2747-3148-8C8D-32EB5F3E6B24}" type="slidenum">
              <a:rPr kumimoji="1" lang="zh-TW" altLang="en-US" smtClean="0"/>
              <a:t>‹#›</a:t>
            </a:fld>
            <a:endParaRPr kumimoji="1" lang="zh-TW" altLang="en-US"/>
          </a:p>
        </p:txBody>
      </p:sp>
    </p:spTree>
    <p:extLst>
      <p:ext uri="{BB962C8B-B14F-4D97-AF65-F5344CB8AC3E}">
        <p14:creationId xmlns:p14="http://schemas.microsoft.com/office/powerpoint/2010/main" val="1574578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D56209-37E8-B90F-831F-97036FF154BE}"/>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9F62A528-4753-0AD6-6D64-81C130D362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7CD0CCD9-1018-4B81-B89E-6C8CCD683F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627BF6DF-BC56-085E-9410-2EB9105188B9}"/>
              </a:ext>
            </a:extLst>
          </p:cNvPr>
          <p:cNvSpPr>
            <a:spLocks noGrp="1"/>
          </p:cNvSpPr>
          <p:nvPr>
            <p:ph type="dt" sz="half" idx="10"/>
          </p:nvPr>
        </p:nvSpPr>
        <p:spPr/>
        <p:txBody>
          <a:bodyPr/>
          <a:lstStyle/>
          <a:p>
            <a:fld id="{B9A3B89F-28DA-5B4F-8652-6691A14901F1}" type="datetimeFigureOut">
              <a:rPr kumimoji="1" lang="zh-TW" altLang="en-US" smtClean="0"/>
              <a:t>2022/7/31</a:t>
            </a:fld>
            <a:endParaRPr kumimoji="1" lang="zh-TW" altLang="en-US"/>
          </a:p>
        </p:txBody>
      </p:sp>
      <p:sp>
        <p:nvSpPr>
          <p:cNvPr id="6" name="頁尾版面配置區 5">
            <a:extLst>
              <a:ext uri="{FF2B5EF4-FFF2-40B4-BE49-F238E27FC236}">
                <a16:creationId xmlns:a16="http://schemas.microsoft.com/office/drawing/2014/main" id="{73420EB8-1B7A-D341-AF71-0191FF6E4C1D}"/>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D9085A6-2ED6-6F13-D10B-F7084D8287EA}"/>
              </a:ext>
            </a:extLst>
          </p:cNvPr>
          <p:cNvSpPr>
            <a:spLocks noGrp="1"/>
          </p:cNvSpPr>
          <p:nvPr>
            <p:ph type="sldNum" sz="quarter" idx="12"/>
          </p:nvPr>
        </p:nvSpPr>
        <p:spPr/>
        <p:txBody>
          <a:bodyPr/>
          <a:lstStyle/>
          <a:p>
            <a:fld id="{9903E51C-2747-3148-8C8D-32EB5F3E6B24}" type="slidenum">
              <a:rPr kumimoji="1" lang="zh-TW" altLang="en-US" smtClean="0"/>
              <a:t>‹#›</a:t>
            </a:fld>
            <a:endParaRPr kumimoji="1" lang="zh-TW" altLang="en-US"/>
          </a:p>
        </p:txBody>
      </p:sp>
    </p:spTree>
    <p:extLst>
      <p:ext uri="{BB962C8B-B14F-4D97-AF65-F5344CB8AC3E}">
        <p14:creationId xmlns:p14="http://schemas.microsoft.com/office/powerpoint/2010/main" val="114669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3BB88E-21FE-F223-EA3E-751DE2858C75}"/>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8D720514-B01D-5E65-0E4D-B6FEF3F549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96FDC2EA-360E-1EFE-E83C-FC87669104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B3B95E1B-CF42-85AD-D23B-CB42C0502722}"/>
              </a:ext>
            </a:extLst>
          </p:cNvPr>
          <p:cNvSpPr>
            <a:spLocks noGrp="1"/>
          </p:cNvSpPr>
          <p:nvPr>
            <p:ph type="dt" sz="half" idx="10"/>
          </p:nvPr>
        </p:nvSpPr>
        <p:spPr/>
        <p:txBody>
          <a:bodyPr/>
          <a:lstStyle/>
          <a:p>
            <a:fld id="{B9A3B89F-28DA-5B4F-8652-6691A14901F1}" type="datetimeFigureOut">
              <a:rPr kumimoji="1" lang="zh-TW" altLang="en-US" smtClean="0"/>
              <a:t>2022/7/31</a:t>
            </a:fld>
            <a:endParaRPr kumimoji="1" lang="zh-TW" altLang="en-US"/>
          </a:p>
        </p:txBody>
      </p:sp>
      <p:sp>
        <p:nvSpPr>
          <p:cNvPr id="6" name="頁尾版面配置區 5">
            <a:extLst>
              <a:ext uri="{FF2B5EF4-FFF2-40B4-BE49-F238E27FC236}">
                <a16:creationId xmlns:a16="http://schemas.microsoft.com/office/drawing/2014/main" id="{C3932519-0471-0830-C8CF-7BDEB34C8CFF}"/>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4E6BF6ED-A6E5-9BF0-BC86-DF6C57DA2C8A}"/>
              </a:ext>
            </a:extLst>
          </p:cNvPr>
          <p:cNvSpPr>
            <a:spLocks noGrp="1"/>
          </p:cNvSpPr>
          <p:nvPr>
            <p:ph type="sldNum" sz="quarter" idx="12"/>
          </p:nvPr>
        </p:nvSpPr>
        <p:spPr/>
        <p:txBody>
          <a:bodyPr/>
          <a:lstStyle/>
          <a:p>
            <a:fld id="{9903E51C-2747-3148-8C8D-32EB5F3E6B24}" type="slidenum">
              <a:rPr kumimoji="1" lang="zh-TW" altLang="en-US" smtClean="0"/>
              <a:t>‹#›</a:t>
            </a:fld>
            <a:endParaRPr kumimoji="1" lang="zh-TW" altLang="en-US"/>
          </a:p>
        </p:txBody>
      </p:sp>
    </p:spTree>
    <p:extLst>
      <p:ext uri="{BB962C8B-B14F-4D97-AF65-F5344CB8AC3E}">
        <p14:creationId xmlns:p14="http://schemas.microsoft.com/office/powerpoint/2010/main" val="3335350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9592F3F-33F4-9F40-C854-5360B0053C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B345F798-1688-74F9-28FF-30A21B7E36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989DC4A3-DC42-2A0C-033E-6EB5B78318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A3B89F-28DA-5B4F-8652-6691A14901F1}" type="datetimeFigureOut">
              <a:rPr kumimoji="1" lang="zh-TW" altLang="en-US" smtClean="0"/>
              <a:t>2022/7/31</a:t>
            </a:fld>
            <a:endParaRPr kumimoji="1" lang="zh-TW" altLang="en-US"/>
          </a:p>
        </p:txBody>
      </p:sp>
      <p:sp>
        <p:nvSpPr>
          <p:cNvPr id="5" name="頁尾版面配置區 4">
            <a:extLst>
              <a:ext uri="{FF2B5EF4-FFF2-40B4-BE49-F238E27FC236}">
                <a16:creationId xmlns:a16="http://schemas.microsoft.com/office/drawing/2014/main" id="{213C4271-ADA8-5860-3F16-98B52E0BA5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C38698AC-4430-7CC0-F834-6AFCCE0B0D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03E51C-2747-3148-8C8D-32EB5F3E6B24}" type="slidenum">
              <a:rPr kumimoji="1" lang="zh-TW" altLang="en-US" smtClean="0"/>
              <a:t>‹#›</a:t>
            </a:fld>
            <a:endParaRPr kumimoji="1" lang="zh-TW" altLang="en-US"/>
          </a:p>
        </p:txBody>
      </p:sp>
    </p:spTree>
    <p:extLst>
      <p:ext uri="{BB962C8B-B14F-4D97-AF65-F5344CB8AC3E}">
        <p14:creationId xmlns:p14="http://schemas.microsoft.com/office/powerpoint/2010/main" val="3527327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Google Shape;51;p1">
            <a:extLst>
              <a:ext uri="{FF2B5EF4-FFF2-40B4-BE49-F238E27FC236}">
                <a16:creationId xmlns:a16="http://schemas.microsoft.com/office/drawing/2014/main" id="{A37037C7-B21F-4741-A8A8-15A170CC3D0F}"/>
              </a:ext>
            </a:extLst>
          </p:cNvPr>
          <p:cNvSpPr txBox="1"/>
          <p:nvPr/>
        </p:nvSpPr>
        <p:spPr>
          <a:xfrm>
            <a:off x="5523470" y="412115"/>
            <a:ext cx="6826061" cy="1938952"/>
          </a:xfrm>
          <a:prstGeom prst="rect">
            <a:avLst/>
          </a:prstGeom>
          <a:noFill/>
          <a:ln>
            <a:noFill/>
          </a:ln>
        </p:spPr>
        <p:txBody>
          <a:bodyPr spcFirstLastPara="1" wrap="square" lIns="45700" tIns="45700" rIns="45700" bIns="45700" anchor="t" anchorCtr="0">
            <a:spAutoFit/>
          </a:bodyPr>
          <a:lstStyle/>
          <a:p>
            <a:pPr lvl="0" algn="ctr">
              <a:buClr>
                <a:srgbClr val="FFF2CC"/>
              </a:buClr>
              <a:buSzPts val="5800"/>
            </a:pPr>
            <a:r>
              <a:rPr lang="en" altLang="zh-TW" sz="4000" dirty="0">
                <a:solidFill>
                  <a:schemeClr val="bg1"/>
                </a:solidFill>
                <a:latin typeface="Arial" panose="020B0604020202020204" pitchFamily="34" charset="0"/>
                <a:ea typeface="Source Sans Pro"/>
                <a:cs typeface="Arial" panose="020B0604020202020204" pitchFamily="34" charset="0"/>
              </a:rPr>
              <a:t>Using</a:t>
            </a:r>
            <a:r>
              <a:rPr lang="en" altLang="zh-TW" sz="4000" b="1" dirty="0">
                <a:solidFill>
                  <a:schemeClr val="bg1"/>
                </a:solidFill>
                <a:latin typeface="Arial" panose="020B0604020202020204" pitchFamily="34" charset="0"/>
                <a:cs typeface="Arial" panose="020B0604020202020204" pitchFamily="34" charset="0"/>
              </a:rPr>
              <a:t> </a:t>
            </a:r>
            <a:r>
              <a:rPr lang="en" altLang="zh-TW" sz="4000" dirty="0">
                <a:solidFill>
                  <a:schemeClr val="bg1"/>
                </a:solidFill>
                <a:latin typeface="Arial" panose="020B0604020202020204" pitchFamily="34" charset="0"/>
                <a:ea typeface="Source Sans Pro"/>
                <a:cs typeface="Arial" panose="020B0604020202020204" pitchFamily="34" charset="0"/>
              </a:rPr>
              <a:t>electrocardiogram to predict different types of acute stroke </a:t>
            </a:r>
            <a:endParaRPr sz="4000" dirty="0">
              <a:solidFill>
                <a:schemeClr val="bg1"/>
              </a:solidFill>
              <a:latin typeface="Arial" panose="020B0604020202020204" pitchFamily="34" charset="0"/>
              <a:ea typeface="Source Sans Pro"/>
              <a:cs typeface="Arial" panose="020B0604020202020204" pitchFamily="34" charset="0"/>
            </a:endParaRPr>
          </a:p>
        </p:txBody>
      </p:sp>
      <p:pic>
        <p:nvPicPr>
          <p:cNvPr id="6" name="圖片 5">
            <a:extLst>
              <a:ext uri="{FF2B5EF4-FFF2-40B4-BE49-F238E27FC236}">
                <a16:creationId xmlns:a16="http://schemas.microsoft.com/office/drawing/2014/main" id="{B14FB681-6543-06B2-902B-73116265EDB2}"/>
              </a:ext>
            </a:extLst>
          </p:cNvPr>
          <p:cNvPicPr>
            <a:picLocks noChangeAspect="1"/>
          </p:cNvPicPr>
          <p:nvPr/>
        </p:nvPicPr>
        <p:blipFill rotWithShape="1">
          <a:blip r:embed="rId3">
            <a:extLst>
              <a:ext uri="{28A0092B-C50C-407E-A947-70E740481C1C}">
                <a14:useLocalDpi xmlns:a14="http://schemas.microsoft.com/office/drawing/2010/main" val="0"/>
              </a:ext>
            </a:extLst>
          </a:blip>
          <a:srcRect l="24420" t="13576" r="14619" b="11465"/>
          <a:stretch/>
        </p:blipFill>
        <p:spPr>
          <a:xfrm>
            <a:off x="0" y="66384"/>
            <a:ext cx="5523470" cy="6791616"/>
          </a:xfrm>
          <a:prstGeom prst="rect">
            <a:avLst/>
          </a:prstGeom>
        </p:spPr>
      </p:pic>
      <p:sp>
        <p:nvSpPr>
          <p:cNvPr id="5" name="Google Shape;52;p1">
            <a:extLst>
              <a:ext uri="{FF2B5EF4-FFF2-40B4-BE49-F238E27FC236}">
                <a16:creationId xmlns:a16="http://schemas.microsoft.com/office/drawing/2014/main" id="{A7DC700C-53C2-CA03-2BA6-7CD668FFD3A9}"/>
              </a:ext>
            </a:extLst>
          </p:cNvPr>
          <p:cNvSpPr txBox="1"/>
          <p:nvPr/>
        </p:nvSpPr>
        <p:spPr>
          <a:xfrm>
            <a:off x="4720281" y="5634376"/>
            <a:ext cx="7471719" cy="1200288"/>
          </a:xfrm>
          <a:prstGeom prst="rect">
            <a:avLst/>
          </a:prstGeom>
          <a:noFill/>
          <a:ln>
            <a:noFill/>
          </a:ln>
        </p:spPr>
        <p:txBody>
          <a:bodyPr spcFirstLastPara="1" wrap="square" lIns="45700" tIns="45700" rIns="45700" bIns="45700" anchor="t" anchorCtr="0">
            <a:spAutoFit/>
          </a:bodyPr>
          <a:lstStyle/>
          <a:p>
            <a:pPr marL="0" marR="0" lvl="0" indent="0" rtl="0">
              <a:lnSpc>
                <a:spcPct val="100000"/>
              </a:lnSpc>
              <a:spcBef>
                <a:spcPts val="0"/>
              </a:spcBef>
              <a:spcAft>
                <a:spcPts val="0"/>
              </a:spcAft>
              <a:buClr>
                <a:srgbClr val="FFF2CC"/>
              </a:buClr>
              <a:buSzPts val="4000"/>
              <a:buFont typeface="Source Sans Pro"/>
              <a:buNone/>
            </a:pPr>
            <a:r>
              <a:rPr lang="en-US" sz="2400" dirty="0">
                <a:solidFill>
                  <a:schemeClr val="bg1"/>
                </a:solidFill>
                <a:latin typeface="Arial" panose="020B0604020202020204" pitchFamily="34" charset="0"/>
                <a:ea typeface="Source Sans Pro"/>
                <a:cs typeface="Arial" panose="020B0604020202020204" pitchFamily="34" charset="0"/>
                <a:sym typeface="Source Sans Pro"/>
              </a:rPr>
              <a:t>Members: </a:t>
            </a:r>
          </a:p>
          <a:p>
            <a:pPr marL="0" marR="0" lvl="0" indent="0" rtl="0">
              <a:lnSpc>
                <a:spcPct val="100000"/>
              </a:lnSpc>
              <a:spcBef>
                <a:spcPts val="0"/>
              </a:spcBef>
              <a:spcAft>
                <a:spcPts val="0"/>
              </a:spcAft>
              <a:buClr>
                <a:srgbClr val="FFF2CC"/>
              </a:buClr>
              <a:buSzPts val="4000"/>
              <a:buFont typeface="Source Sans Pro"/>
              <a:buNone/>
            </a:pPr>
            <a:r>
              <a:rPr lang="en-US" sz="2400" dirty="0">
                <a:solidFill>
                  <a:schemeClr val="bg1"/>
                </a:solidFill>
                <a:latin typeface="Arial" panose="020B0604020202020204" pitchFamily="34" charset="0"/>
                <a:ea typeface="Source Sans Pro"/>
                <a:cs typeface="Arial" panose="020B0604020202020204" pitchFamily="34" charset="0"/>
                <a:sym typeface="Source Sans Pro"/>
              </a:rPr>
              <a:t>Po-Hsiang</a:t>
            </a:r>
            <a:r>
              <a:rPr lang="en-US" sz="2400" b="0" i="0" u="none" strike="noStrike" cap="none" dirty="0">
                <a:solidFill>
                  <a:schemeClr val="bg1"/>
                </a:solidFill>
                <a:latin typeface="Arial" panose="020B0604020202020204" pitchFamily="34" charset="0"/>
                <a:ea typeface="Source Sans Pro"/>
                <a:cs typeface="Arial" panose="020B0604020202020204" pitchFamily="34" charset="0"/>
                <a:sym typeface="Source Sans Pro"/>
              </a:rPr>
              <a:t> Liao,  Will Wang,</a:t>
            </a:r>
            <a:r>
              <a:rPr lang="zh-TW" altLang="en-US" sz="2400" b="0" i="0" u="none" strike="noStrike" cap="none" dirty="0">
                <a:solidFill>
                  <a:schemeClr val="bg1"/>
                </a:solidFill>
                <a:latin typeface="Arial" panose="020B0604020202020204" pitchFamily="34" charset="0"/>
                <a:ea typeface="Source Sans Pro"/>
                <a:cs typeface="Arial" panose="020B0604020202020204" pitchFamily="34" charset="0"/>
                <a:sym typeface="Source Sans Pro"/>
              </a:rPr>
              <a:t> </a:t>
            </a:r>
            <a:r>
              <a:rPr lang="en-US" altLang="zh-TW" sz="2400" b="0" i="0" u="none" strike="noStrike" cap="none" dirty="0">
                <a:solidFill>
                  <a:schemeClr val="bg1"/>
                </a:solidFill>
                <a:latin typeface="Arial" panose="020B0604020202020204" pitchFamily="34" charset="0"/>
                <a:ea typeface="Source Sans Pro"/>
                <a:cs typeface="Arial" panose="020B0604020202020204" pitchFamily="34" charset="0"/>
                <a:sym typeface="Source Sans Pro"/>
              </a:rPr>
              <a:t>Yun-Wen Lu, Chin-Yi Cho</a:t>
            </a:r>
            <a:r>
              <a:rPr lang="en-US" sz="2400" b="0" i="0" u="none" strike="noStrike" cap="none" dirty="0">
                <a:solidFill>
                  <a:schemeClr val="bg1"/>
                </a:solidFill>
                <a:latin typeface="Arial" panose="020B0604020202020204" pitchFamily="34" charset="0"/>
                <a:ea typeface="Source Sans Pro"/>
                <a:cs typeface="Arial" panose="020B0604020202020204" pitchFamily="34" charset="0"/>
                <a:sym typeface="Source Sans Pro"/>
              </a:rPr>
              <a:t>                                          </a:t>
            </a:r>
          </a:p>
          <a:p>
            <a:pPr marL="0" marR="0" lvl="0" indent="0" rtl="0">
              <a:lnSpc>
                <a:spcPct val="100000"/>
              </a:lnSpc>
              <a:spcBef>
                <a:spcPts val="0"/>
              </a:spcBef>
              <a:spcAft>
                <a:spcPts val="0"/>
              </a:spcAft>
              <a:buClr>
                <a:srgbClr val="FFF2CC"/>
              </a:buClr>
              <a:buSzPts val="4000"/>
              <a:buFont typeface="Source Sans Pro"/>
              <a:buNone/>
            </a:pPr>
            <a:r>
              <a:rPr lang="en-US" sz="2400" b="0" i="0" u="none" strike="noStrike" cap="none" dirty="0">
                <a:solidFill>
                  <a:schemeClr val="bg1"/>
                </a:solidFill>
                <a:latin typeface="Arial" panose="020B0604020202020204" pitchFamily="34" charset="0"/>
                <a:ea typeface="Source Sans Pro"/>
                <a:cs typeface="Arial" panose="020B0604020202020204" pitchFamily="34" charset="0"/>
                <a:sym typeface="Source Sans Pro"/>
              </a:rPr>
              <a:t>Mentor: </a:t>
            </a:r>
            <a:r>
              <a:rPr lang="en-US" sz="2400" dirty="0">
                <a:solidFill>
                  <a:schemeClr val="bg1"/>
                </a:solidFill>
                <a:latin typeface="Arial" panose="020B0604020202020204" pitchFamily="34" charset="0"/>
                <a:ea typeface="Source Sans Pro"/>
                <a:cs typeface="Arial" panose="020B0604020202020204" pitchFamily="34" charset="0"/>
                <a:sym typeface="Source Sans Pro"/>
              </a:rPr>
              <a:t>Po-Nan Li</a:t>
            </a:r>
            <a:endParaRPr sz="2400" dirty="0">
              <a:solidFill>
                <a:schemeClr val="bg1"/>
              </a:solidFill>
              <a:latin typeface="Arial" panose="020B0604020202020204" pitchFamily="34" charset="0"/>
              <a:cs typeface="Arial" panose="020B0604020202020204" pitchFamily="34" charset="0"/>
            </a:endParaRPr>
          </a:p>
        </p:txBody>
      </p:sp>
      <p:pic>
        <p:nvPicPr>
          <p:cNvPr id="8" name="圖片 7" descr="一張含有 掛架, 昆蟲, 割草機 的圖片&#10;&#10;自動產生的描述">
            <a:extLst>
              <a:ext uri="{FF2B5EF4-FFF2-40B4-BE49-F238E27FC236}">
                <a16:creationId xmlns:a16="http://schemas.microsoft.com/office/drawing/2014/main" id="{B0F791C9-0495-EF2E-56EA-97F5C70FE5F1}"/>
              </a:ext>
            </a:extLst>
          </p:cNvPr>
          <p:cNvPicPr>
            <a:picLocks noChangeAspect="1"/>
          </p:cNvPicPr>
          <p:nvPr/>
        </p:nvPicPr>
        <p:blipFill>
          <a:blip r:embed="rId4">
            <a:extLst>
              <a:ext uri="{BEBA8EAE-BF5A-486C-A8C5-ECC9F3942E4B}">
                <a14:imgProps xmlns:a14="http://schemas.microsoft.com/office/drawing/2010/main">
                  <a14:imgLayer r:embed="rId5">
                    <a14:imgEffect>
                      <a14:artisticGlowEdges trans="0"/>
                    </a14:imgEffect>
                  </a14:imgLayer>
                </a14:imgProps>
              </a:ext>
            </a:extLst>
          </a:blip>
          <a:stretch>
            <a:fillRect/>
          </a:stretch>
        </p:blipFill>
        <p:spPr>
          <a:xfrm>
            <a:off x="5523470" y="3840184"/>
            <a:ext cx="6612923" cy="1312584"/>
          </a:xfrm>
          <a:prstGeom prst="rect">
            <a:avLst/>
          </a:prstGeom>
        </p:spPr>
      </p:pic>
      <p:pic>
        <p:nvPicPr>
          <p:cNvPr id="9" name="Google Shape;95;p1" descr="Picture 10">
            <a:extLst>
              <a:ext uri="{FF2B5EF4-FFF2-40B4-BE49-F238E27FC236}">
                <a16:creationId xmlns:a16="http://schemas.microsoft.com/office/drawing/2014/main" id="{4D2599E5-A01F-6CD8-8E89-E87951D8A91B}"/>
              </a:ext>
            </a:extLst>
          </p:cNvPr>
          <p:cNvPicPr preferRelativeResize="0"/>
          <p:nvPr/>
        </p:nvPicPr>
        <p:blipFill rotWithShape="1">
          <a:blip r:embed="rId6">
            <a:alphaModFix/>
          </a:blip>
          <a:srcRect/>
          <a:stretch/>
        </p:blipFill>
        <p:spPr>
          <a:xfrm>
            <a:off x="9378778" y="4933324"/>
            <a:ext cx="2757615" cy="1200288"/>
          </a:xfrm>
          <a:prstGeom prst="rect">
            <a:avLst/>
          </a:prstGeom>
          <a:noFill/>
          <a:ln>
            <a:noFill/>
          </a:ln>
        </p:spPr>
      </p:pic>
    </p:spTree>
    <p:extLst>
      <p:ext uri="{BB962C8B-B14F-4D97-AF65-F5344CB8AC3E}">
        <p14:creationId xmlns:p14="http://schemas.microsoft.com/office/powerpoint/2010/main" val="3981873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Splitting data sets</a:t>
            </a:r>
            <a:endParaRPr kumimoji="1" lang="zh-TW" altLang="en-US" b="1" dirty="0">
              <a:solidFill>
                <a:schemeClr val="bg1"/>
              </a:solidFill>
              <a:latin typeface="Arial" panose="020B0604020202020204" pitchFamily="34" charset="0"/>
              <a:cs typeface="Arial" panose="020B0604020202020204" pitchFamily="34" charset="0"/>
            </a:endParaRPr>
          </a:p>
        </p:txBody>
      </p:sp>
      <p:sp>
        <p:nvSpPr>
          <p:cNvPr id="2" name="圓角矩形 1">
            <a:extLst>
              <a:ext uri="{FF2B5EF4-FFF2-40B4-BE49-F238E27FC236}">
                <a16:creationId xmlns:a16="http://schemas.microsoft.com/office/drawing/2014/main" id="{AEB2526F-A15C-AAD0-16EE-69F9B6560A67}"/>
              </a:ext>
            </a:extLst>
          </p:cNvPr>
          <p:cNvSpPr/>
          <p:nvPr/>
        </p:nvSpPr>
        <p:spPr>
          <a:xfrm>
            <a:off x="1669774" y="2053742"/>
            <a:ext cx="3001617"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4000" dirty="0">
                <a:latin typeface="Microsoft JhengHei" panose="020B0604030504040204" pitchFamily="34" charset="-120"/>
                <a:ea typeface="Microsoft JhengHei" panose="020B0604030504040204" pitchFamily="34" charset="-120"/>
                <a:cs typeface="Arial" panose="020B0604020202020204" pitchFamily="34" charset="0"/>
              </a:rPr>
              <a:t>未中風</a:t>
            </a:r>
          </a:p>
        </p:txBody>
      </p:sp>
      <p:sp>
        <p:nvSpPr>
          <p:cNvPr id="7" name="圓角矩形 6">
            <a:extLst>
              <a:ext uri="{FF2B5EF4-FFF2-40B4-BE49-F238E27FC236}">
                <a16:creationId xmlns:a16="http://schemas.microsoft.com/office/drawing/2014/main" id="{BDB21592-EB2A-E905-8F27-C0A9F86E3356}"/>
              </a:ext>
            </a:extLst>
          </p:cNvPr>
          <p:cNvSpPr/>
          <p:nvPr/>
        </p:nvSpPr>
        <p:spPr>
          <a:xfrm>
            <a:off x="1669775" y="3548270"/>
            <a:ext cx="3001616" cy="1133061"/>
          </a:xfrm>
          <a:prstGeom prst="roundRect">
            <a:avLst/>
          </a:prstGeom>
          <a:solidFill>
            <a:srgbClr val="8D1515">
              <a:alpha val="4029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4000" dirty="0">
                <a:latin typeface="Microsoft JhengHei" panose="020B0604030504040204" pitchFamily="34" charset="-120"/>
                <a:ea typeface="Microsoft JhengHei" panose="020B0604030504040204" pitchFamily="34" charset="-120"/>
                <a:cs typeface="Arial" panose="020B0604020202020204" pitchFamily="34" charset="0"/>
              </a:rPr>
              <a:t>腦出血</a:t>
            </a:r>
          </a:p>
        </p:txBody>
      </p:sp>
      <p:sp>
        <p:nvSpPr>
          <p:cNvPr id="8" name="圓角矩形 7">
            <a:extLst>
              <a:ext uri="{FF2B5EF4-FFF2-40B4-BE49-F238E27FC236}">
                <a16:creationId xmlns:a16="http://schemas.microsoft.com/office/drawing/2014/main" id="{8157BCCB-AF9A-B0A7-C892-10F3E9598184}"/>
              </a:ext>
            </a:extLst>
          </p:cNvPr>
          <p:cNvSpPr/>
          <p:nvPr/>
        </p:nvSpPr>
        <p:spPr>
          <a:xfrm>
            <a:off x="1669775" y="5042798"/>
            <a:ext cx="3001616" cy="1133061"/>
          </a:xfrm>
          <a:prstGeom prst="roundRect">
            <a:avLst/>
          </a:prstGeom>
          <a:solidFill>
            <a:srgbClr val="8D1515">
              <a:alpha val="3998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4000" dirty="0">
                <a:latin typeface="Microsoft JhengHei" panose="020B0604030504040204" pitchFamily="34" charset="-120"/>
                <a:ea typeface="Microsoft JhengHei" panose="020B0604030504040204" pitchFamily="34" charset="-120"/>
                <a:cs typeface="Arial" panose="020B0604020202020204" pitchFamily="34" charset="0"/>
              </a:rPr>
              <a:t>腦缺血</a:t>
            </a:r>
          </a:p>
        </p:txBody>
      </p:sp>
      <p:sp>
        <p:nvSpPr>
          <p:cNvPr id="9" name="圓角矩形 8">
            <a:extLst>
              <a:ext uri="{FF2B5EF4-FFF2-40B4-BE49-F238E27FC236}">
                <a16:creationId xmlns:a16="http://schemas.microsoft.com/office/drawing/2014/main" id="{1EBB2560-485F-7CD6-9DE3-52084482CEAA}"/>
              </a:ext>
            </a:extLst>
          </p:cNvPr>
          <p:cNvSpPr/>
          <p:nvPr/>
        </p:nvSpPr>
        <p:spPr>
          <a:xfrm>
            <a:off x="6314660" y="2053742"/>
            <a:ext cx="3887674"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Training</a:t>
            </a:r>
            <a:r>
              <a:rPr kumimoji="1" lang="zh-TW" altLang="en-US" sz="4000" dirty="0">
                <a:latin typeface="Arial" panose="020B0604020202020204" pitchFamily="34" charset="0"/>
                <a:cs typeface="Arial" panose="020B0604020202020204" pitchFamily="34" charset="0"/>
              </a:rPr>
              <a:t> </a:t>
            </a:r>
            <a:r>
              <a:rPr kumimoji="1" lang="en-US" altLang="zh-TW" sz="4000" dirty="0">
                <a:latin typeface="Arial" panose="020B0604020202020204" pitchFamily="34" charset="0"/>
                <a:cs typeface="Arial" panose="020B0604020202020204" pitchFamily="34" charset="0"/>
              </a:rPr>
              <a:t>(80%) </a:t>
            </a:r>
            <a:endParaRPr kumimoji="1" lang="zh-TW" altLang="en-US" sz="4000" dirty="0">
              <a:latin typeface="Arial" panose="020B0604020202020204" pitchFamily="34" charset="0"/>
              <a:cs typeface="Arial" panose="020B0604020202020204" pitchFamily="34" charset="0"/>
            </a:endParaRPr>
          </a:p>
        </p:txBody>
      </p:sp>
      <p:sp>
        <p:nvSpPr>
          <p:cNvPr id="10" name="圓角矩形 9">
            <a:extLst>
              <a:ext uri="{FF2B5EF4-FFF2-40B4-BE49-F238E27FC236}">
                <a16:creationId xmlns:a16="http://schemas.microsoft.com/office/drawing/2014/main" id="{36EF140E-B18F-289A-9520-C8C38F12595B}"/>
              </a:ext>
            </a:extLst>
          </p:cNvPr>
          <p:cNvSpPr/>
          <p:nvPr/>
        </p:nvSpPr>
        <p:spPr>
          <a:xfrm>
            <a:off x="6314659" y="3548270"/>
            <a:ext cx="3887674"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Validation</a:t>
            </a:r>
            <a:r>
              <a:rPr kumimoji="1" lang="zh-TW" altLang="en-US" sz="4000" dirty="0">
                <a:latin typeface="Arial" panose="020B0604020202020204" pitchFamily="34" charset="0"/>
                <a:cs typeface="Arial" panose="020B0604020202020204" pitchFamily="34" charset="0"/>
              </a:rPr>
              <a:t> </a:t>
            </a:r>
            <a:r>
              <a:rPr kumimoji="1" lang="en-US" altLang="zh-TW" sz="4000" dirty="0">
                <a:latin typeface="Arial" panose="020B0604020202020204" pitchFamily="34" charset="0"/>
                <a:cs typeface="Arial" panose="020B0604020202020204" pitchFamily="34" charset="0"/>
              </a:rPr>
              <a:t>(10%) </a:t>
            </a:r>
            <a:endParaRPr kumimoji="1" lang="zh-TW" altLang="en-US" sz="4000" dirty="0">
              <a:latin typeface="Arial" panose="020B0604020202020204" pitchFamily="34" charset="0"/>
              <a:cs typeface="Arial" panose="020B0604020202020204" pitchFamily="34" charset="0"/>
            </a:endParaRPr>
          </a:p>
        </p:txBody>
      </p:sp>
      <p:sp>
        <p:nvSpPr>
          <p:cNvPr id="11" name="圓角矩形 10">
            <a:extLst>
              <a:ext uri="{FF2B5EF4-FFF2-40B4-BE49-F238E27FC236}">
                <a16:creationId xmlns:a16="http://schemas.microsoft.com/office/drawing/2014/main" id="{DF839C59-3BE1-AED6-7611-4EFCC10FC743}"/>
              </a:ext>
            </a:extLst>
          </p:cNvPr>
          <p:cNvSpPr/>
          <p:nvPr/>
        </p:nvSpPr>
        <p:spPr>
          <a:xfrm>
            <a:off x="6314659" y="5042798"/>
            <a:ext cx="3887674"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Testing</a:t>
            </a:r>
            <a:r>
              <a:rPr kumimoji="1" lang="zh-TW" altLang="en-US" sz="4000" dirty="0">
                <a:latin typeface="Arial" panose="020B0604020202020204" pitchFamily="34" charset="0"/>
                <a:cs typeface="Arial" panose="020B0604020202020204" pitchFamily="34" charset="0"/>
              </a:rPr>
              <a:t> </a:t>
            </a:r>
            <a:r>
              <a:rPr kumimoji="1" lang="en-US" altLang="zh-TW" sz="4000" dirty="0">
                <a:latin typeface="Arial" panose="020B0604020202020204" pitchFamily="34" charset="0"/>
                <a:cs typeface="Arial" panose="020B0604020202020204" pitchFamily="34" charset="0"/>
              </a:rPr>
              <a:t>(10%) </a:t>
            </a:r>
            <a:endParaRPr kumimoji="1" lang="zh-TW" altLang="en-US" sz="4000" dirty="0">
              <a:latin typeface="Arial" panose="020B0604020202020204" pitchFamily="34" charset="0"/>
              <a:cs typeface="Arial" panose="020B0604020202020204" pitchFamily="34" charset="0"/>
            </a:endParaRPr>
          </a:p>
        </p:txBody>
      </p:sp>
      <p:cxnSp>
        <p:nvCxnSpPr>
          <p:cNvPr id="13" name="曲線接點 12">
            <a:extLst>
              <a:ext uri="{FF2B5EF4-FFF2-40B4-BE49-F238E27FC236}">
                <a16:creationId xmlns:a16="http://schemas.microsoft.com/office/drawing/2014/main" id="{5EB4905B-FA0A-D83B-EEE4-C8CFE7A6073A}"/>
              </a:ext>
            </a:extLst>
          </p:cNvPr>
          <p:cNvCxnSpPr>
            <a:cxnSpLocks/>
            <a:stCxn id="2" idx="3"/>
            <a:endCxn id="9" idx="1"/>
          </p:cNvCxnSpPr>
          <p:nvPr/>
        </p:nvCxnSpPr>
        <p:spPr>
          <a:xfrm>
            <a:off x="4671391" y="2620273"/>
            <a:ext cx="1643269" cy="12700"/>
          </a:xfrm>
          <a:prstGeom prst="curvedConnector3">
            <a:avLst/>
          </a:prstGeom>
          <a:ln w="88900">
            <a:solidFill>
              <a:srgbClr val="8D151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曲線接點 13">
            <a:extLst>
              <a:ext uri="{FF2B5EF4-FFF2-40B4-BE49-F238E27FC236}">
                <a16:creationId xmlns:a16="http://schemas.microsoft.com/office/drawing/2014/main" id="{17A00BEA-8246-1E82-8A19-8F2DFE304310}"/>
              </a:ext>
            </a:extLst>
          </p:cNvPr>
          <p:cNvCxnSpPr>
            <a:cxnSpLocks/>
          </p:cNvCxnSpPr>
          <p:nvPr/>
        </p:nvCxnSpPr>
        <p:spPr>
          <a:xfrm>
            <a:off x="4678016" y="2661341"/>
            <a:ext cx="1643268" cy="1604755"/>
          </a:xfrm>
          <a:prstGeom prst="curvedConnector3">
            <a:avLst>
              <a:gd name="adj1" fmla="val 51613"/>
            </a:avLst>
          </a:prstGeom>
          <a:ln w="88900">
            <a:solidFill>
              <a:srgbClr val="8D151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曲線接點 16">
            <a:extLst>
              <a:ext uri="{FF2B5EF4-FFF2-40B4-BE49-F238E27FC236}">
                <a16:creationId xmlns:a16="http://schemas.microsoft.com/office/drawing/2014/main" id="{6354CB83-C711-B6E3-A184-E98370EE5F0E}"/>
              </a:ext>
            </a:extLst>
          </p:cNvPr>
          <p:cNvCxnSpPr>
            <a:cxnSpLocks/>
            <a:stCxn id="2" idx="3"/>
            <a:endCxn id="11" idx="1"/>
          </p:cNvCxnSpPr>
          <p:nvPr/>
        </p:nvCxnSpPr>
        <p:spPr>
          <a:xfrm>
            <a:off x="4671391" y="2620273"/>
            <a:ext cx="1643268" cy="2989056"/>
          </a:xfrm>
          <a:prstGeom prst="curvedConnector3">
            <a:avLst>
              <a:gd name="adj1" fmla="val 50000"/>
            </a:avLst>
          </a:prstGeom>
          <a:ln w="88900">
            <a:solidFill>
              <a:srgbClr val="8D151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7108BB7A-5A6B-3DAB-4B31-ABC1FDF5BF0A}"/>
              </a:ext>
            </a:extLst>
          </p:cNvPr>
          <p:cNvSpPr txBox="1"/>
          <p:nvPr/>
        </p:nvSpPr>
        <p:spPr>
          <a:xfrm>
            <a:off x="10297117" y="2307018"/>
            <a:ext cx="1404552" cy="584775"/>
          </a:xfrm>
          <a:prstGeom prst="rect">
            <a:avLst/>
          </a:prstGeom>
          <a:noFill/>
        </p:spPr>
        <p:txBody>
          <a:bodyPr wrap="none" rtlCol="0">
            <a:spAutoFit/>
          </a:bodyPr>
          <a:lstStyle/>
          <a:p>
            <a:r>
              <a:rPr kumimoji="1" lang="en-US" altLang="zh-TW" sz="3200" dirty="0">
                <a:solidFill>
                  <a:srgbClr val="8D1515"/>
                </a:solidFill>
                <a:latin typeface="Arial" panose="020B0604020202020204" pitchFamily="34" charset="0"/>
                <a:cs typeface="Arial" panose="020B0604020202020204" pitchFamily="34" charset="0"/>
              </a:rPr>
              <a:t>N=592</a:t>
            </a:r>
            <a:endParaRPr kumimoji="1" lang="zh-TW" altLang="en-US" sz="3200" dirty="0">
              <a:solidFill>
                <a:srgbClr val="8D1515"/>
              </a:solidFill>
              <a:latin typeface="Arial" panose="020B0604020202020204" pitchFamily="34" charset="0"/>
              <a:cs typeface="Arial" panose="020B0604020202020204" pitchFamily="34" charset="0"/>
            </a:endParaRPr>
          </a:p>
        </p:txBody>
      </p:sp>
      <p:sp>
        <p:nvSpPr>
          <p:cNvPr id="27" name="文字方塊 26">
            <a:extLst>
              <a:ext uri="{FF2B5EF4-FFF2-40B4-BE49-F238E27FC236}">
                <a16:creationId xmlns:a16="http://schemas.microsoft.com/office/drawing/2014/main" id="{C28B114B-6171-F2BC-FBC1-016CC20B9085}"/>
              </a:ext>
            </a:extLst>
          </p:cNvPr>
          <p:cNvSpPr txBox="1"/>
          <p:nvPr/>
        </p:nvSpPr>
        <p:spPr>
          <a:xfrm>
            <a:off x="10290490" y="3873248"/>
            <a:ext cx="1176925" cy="584775"/>
          </a:xfrm>
          <a:prstGeom prst="rect">
            <a:avLst/>
          </a:prstGeom>
          <a:noFill/>
        </p:spPr>
        <p:txBody>
          <a:bodyPr wrap="none" rtlCol="0">
            <a:spAutoFit/>
          </a:bodyPr>
          <a:lstStyle/>
          <a:p>
            <a:r>
              <a:rPr kumimoji="1" lang="en-US" altLang="zh-TW" sz="3200" dirty="0">
                <a:solidFill>
                  <a:srgbClr val="8D1515"/>
                </a:solidFill>
                <a:latin typeface="Arial" panose="020B0604020202020204" pitchFamily="34" charset="0"/>
                <a:cs typeface="Arial" panose="020B0604020202020204" pitchFamily="34" charset="0"/>
              </a:rPr>
              <a:t>N=74</a:t>
            </a:r>
            <a:endParaRPr kumimoji="1" lang="zh-TW" altLang="en-US" sz="3200" dirty="0">
              <a:solidFill>
                <a:srgbClr val="8D1515"/>
              </a:solidFill>
              <a:latin typeface="Arial" panose="020B0604020202020204" pitchFamily="34" charset="0"/>
              <a:cs typeface="Arial" panose="020B0604020202020204" pitchFamily="34" charset="0"/>
            </a:endParaRPr>
          </a:p>
        </p:txBody>
      </p:sp>
      <p:sp>
        <p:nvSpPr>
          <p:cNvPr id="28" name="文字方塊 27">
            <a:extLst>
              <a:ext uri="{FF2B5EF4-FFF2-40B4-BE49-F238E27FC236}">
                <a16:creationId xmlns:a16="http://schemas.microsoft.com/office/drawing/2014/main" id="{40B33DA0-8637-9AB8-B564-01831023105E}"/>
              </a:ext>
            </a:extLst>
          </p:cNvPr>
          <p:cNvSpPr txBox="1"/>
          <p:nvPr/>
        </p:nvSpPr>
        <p:spPr>
          <a:xfrm>
            <a:off x="10290490" y="5316940"/>
            <a:ext cx="1176925" cy="584775"/>
          </a:xfrm>
          <a:prstGeom prst="rect">
            <a:avLst/>
          </a:prstGeom>
          <a:noFill/>
        </p:spPr>
        <p:txBody>
          <a:bodyPr wrap="none" rtlCol="0">
            <a:spAutoFit/>
          </a:bodyPr>
          <a:lstStyle/>
          <a:p>
            <a:r>
              <a:rPr kumimoji="1" lang="en-US" altLang="zh-TW" sz="3200" dirty="0">
                <a:solidFill>
                  <a:srgbClr val="8D1515"/>
                </a:solidFill>
                <a:latin typeface="Arial" panose="020B0604020202020204" pitchFamily="34" charset="0"/>
                <a:cs typeface="Arial" panose="020B0604020202020204" pitchFamily="34" charset="0"/>
              </a:rPr>
              <a:t>N=74</a:t>
            </a:r>
            <a:endParaRPr kumimoji="1" lang="zh-TW" altLang="en-US" sz="3200" dirty="0">
              <a:solidFill>
                <a:srgbClr val="8D151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7315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Splitting data sets</a:t>
            </a:r>
            <a:endParaRPr kumimoji="1" lang="zh-TW" altLang="en-US" b="1" dirty="0">
              <a:solidFill>
                <a:schemeClr val="bg1"/>
              </a:solidFill>
              <a:latin typeface="Arial" panose="020B0604020202020204" pitchFamily="34" charset="0"/>
              <a:cs typeface="Arial" panose="020B0604020202020204" pitchFamily="34" charset="0"/>
            </a:endParaRPr>
          </a:p>
        </p:txBody>
      </p:sp>
      <p:sp>
        <p:nvSpPr>
          <p:cNvPr id="2" name="圓角矩形 1">
            <a:extLst>
              <a:ext uri="{FF2B5EF4-FFF2-40B4-BE49-F238E27FC236}">
                <a16:creationId xmlns:a16="http://schemas.microsoft.com/office/drawing/2014/main" id="{AEB2526F-A15C-AAD0-16EE-69F9B6560A67}"/>
              </a:ext>
            </a:extLst>
          </p:cNvPr>
          <p:cNvSpPr/>
          <p:nvPr/>
        </p:nvSpPr>
        <p:spPr>
          <a:xfrm>
            <a:off x="1669774" y="2053742"/>
            <a:ext cx="3001617" cy="1133061"/>
          </a:xfrm>
          <a:prstGeom prst="roundRect">
            <a:avLst/>
          </a:prstGeom>
          <a:solidFill>
            <a:srgbClr val="8D1515">
              <a:alpha val="3993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4000" dirty="0">
                <a:latin typeface="Microsoft JhengHei" panose="020B0604030504040204" pitchFamily="34" charset="-120"/>
                <a:ea typeface="Microsoft JhengHei" panose="020B0604030504040204" pitchFamily="34" charset="-120"/>
                <a:cs typeface="Arial" panose="020B0604020202020204" pitchFamily="34" charset="0"/>
              </a:rPr>
              <a:t>未中風</a:t>
            </a:r>
          </a:p>
        </p:txBody>
      </p:sp>
      <p:sp>
        <p:nvSpPr>
          <p:cNvPr id="7" name="圓角矩形 6">
            <a:extLst>
              <a:ext uri="{FF2B5EF4-FFF2-40B4-BE49-F238E27FC236}">
                <a16:creationId xmlns:a16="http://schemas.microsoft.com/office/drawing/2014/main" id="{BDB21592-EB2A-E905-8F27-C0A9F86E3356}"/>
              </a:ext>
            </a:extLst>
          </p:cNvPr>
          <p:cNvSpPr/>
          <p:nvPr/>
        </p:nvSpPr>
        <p:spPr>
          <a:xfrm>
            <a:off x="1669775" y="3548270"/>
            <a:ext cx="3001616"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4000" dirty="0">
                <a:latin typeface="Microsoft JhengHei" panose="020B0604030504040204" pitchFamily="34" charset="-120"/>
                <a:ea typeface="Microsoft JhengHei" panose="020B0604030504040204" pitchFamily="34" charset="-120"/>
                <a:cs typeface="Arial" panose="020B0604020202020204" pitchFamily="34" charset="0"/>
              </a:rPr>
              <a:t>腦出血</a:t>
            </a:r>
          </a:p>
        </p:txBody>
      </p:sp>
      <p:sp>
        <p:nvSpPr>
          <p:cNvPr id="8" name="圓角矩形 7">
            <a:extLst>
              <a:ext uri="{FF2B5EF4-FFF2-40B4-BE49-F238E27FC236}">
                <a16:creationId xmlns:a16="http://schemas.microsoft.com/office/drawing/2014/main" id="{8157BCCB-AF9A-B0A7-C892-10F3E9598184}"/>
              </a:ext>
            </a:extLst>
          </p:cNvPr>
          <p:cNvSpPr/>
          <p:nvPr/>
        </p:nvSpPr>
        <p:spPr>
          <a:xfrm>
            <a:off x="1669775" y="5042798"/>
            <a:ext cx="3001616" cy="1133061"/>
          </a:xfrm>
          <a:prstGeom prst="roundRect">
            <a:avLst/>
          </a:prstGeom>
          <a:solidFill>
            <a:srgbClr val="8D1515">
              <a:alpha val="3964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4000" dirty="0">
                <a:latin typeface="Microsoft JhengHei" panose="020B0604030504040204" pitchFamily="34" charset="-120"/>
                <a:ea typeface="Microsoft JhengHei" panose="020B0604030504040204" pitchFamily="34" charset="-120"/>
                <a:cs typeface="Arial" panose="020B0604020202020204" pitchFamily="34" charset="0"/>
              </a:rPr>
              <a:t>腦缺血</a:t>
            </a:r>
          </a:p>
        </p:txBody>
      </p:sp>
      <p:sp>
        <p:nvSpPr>
          <p:cNvPr id="9" name="圓角矩形 8">
            <a:extLst>
              <a:ext uri="{FF2B5EF4-FFF2-40B4-BE49-F238E27FC236}">
                <a16:creationId xmlns:a16="http://schemas.microsoft.com/office/drawing/2014/main" id="{1EBB2560-485F-7CD6-9DE3-52084482CEAA}"/>
              </a:ext>
            </a:extLst>
          </p:cNvPr>
          <p:cNvSpPr/>
          <p:nvPr/>
        </p:nvSpPr>
        <p:spPr>
          <a:xfrm>
            <a:off x="6314660" y="2053742"/>
            <a:ext cx="3836874"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Training</a:t>
            </a:r>
            <a:r>
              <a:rPr kumimoji="1" lang="zh-TW" altLang="en-US" sz="4000" dirty="0">
                <a:latin typeface="Arial" panose="020B0604020202020204" pitchFamily="34" charset="0"/>
                <a:cs typeface="Arial" panose="020B0604020202020204" pitchFamily="34" charset="0"/>
              </a:rPr>
              <a:t> </a:t>
            </a:r>
            <a:r>
              <a:rPr kumimoji="1" lang="en-US" altLang="zh-TW" sz="4000" dirty="0">
                <a:latin typeface="Arial" panose="020B0604020202020204" pitchFamily="34" charset="0"/>
                <a:cs typeface="Arial" panose="020B0604020202020204" pitchFamily="34" charset="0"/>
              </a:rPr>
              <a:t>(80%) </a:t>
            </a:r>
            <a:endParaRPr kumimoji="1" lang="zh-TW" altLang="en-US" sz="4000" dirty="0">
              <a:latin typeface="Arial" panose="020B0604020202020204" pitchFamily="34" charset="0"/>
              <a:cs typeface="Arial" panose="020B0604020202020204" pitchFamily="34" charset="0"/>
            </a:endParaRPr>
          </a:p>
        </p:txBody>
      </p:sp>
      <p:sp>
        <p:nvSpPr>
          <p:cNvPr id="10" name="圓角矩形 9">
            <a:extLst>
              <a:ext uri="{FF2B5EF4-FFF2-40B4-BE49-F238E27FC236}">
                <a16:creationId xmlns:a16="http://schemas.microsoft.com/office/drawing/2014/main" id="{36EF140E-B18F-289A-9520-C8C38F12595B}"/>
              </a:ext>
            </a:extLst>
          </p:cNvPr>
          <p:cNvSpPr/>
          <p:nvPr/>
        </p:nvSpPr>
        <p:spPr>
          <a:xfrm>
            <a:off x="6314659" y="3548270"/>
            <a:ext cx="3836874"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Validation</a:t>
            </a:r>
            <a:r>
              <a:rPr kumimoji="1" lang="zh-TW" altLang="en-US" sz="4000" dirty="0">
                <a:latin typeface="Arial" panose="020B0604020202020204" pitchFamily="34" charset="0"/>
                <a:cs typeface="Arial" panose="020B0604020202020204" pitchFamily="34" charset="0"/>
              </a:rPr>
              <a:t> </a:t>
            </a:r>
            <a:r>
              <a:rPr kumimoji="1" lang="en-US" altLang="zh-TW" sz="4000" dirty="0">
                <a:latin typeface="Arial" panose="020B0604020202020204" pitchFamily="34" charset="0"/>
                <a:cs typeface="Arial" panose="020B0604020202020204" pitchFamily="34" charset="0"/>
              </a:rPr>
              <a:t>(10%) </a:t>
            </a:r>
            <a:endParaRPr kumimoji="1" lang="zh-TW" altLang="en-US" sz="4000" dirty="0">
              <a:latin typeface="Arial" panose="020B0604020202020204" pitchFamily="34" charset="0"/>
              <a:cs typeface="Arial" panose="020B0604020202020204" pitchFamily="34" charset="0"/>
            </a:endParaRPr>
          </a:p>
        </p:txBody>
      </p:sp>
      <p:sp>
        <p:nvSpPr>
          <p:cNvPr id="11" name="圓角矩形 10">
            <a:extLst>
              <a:ext uri="{FF2B5EF4-FFF2-40B4-BE49-F238E27FC236}">
                <a16:creationId xmlns:a16="http://schemas.microsoft.com/office/drawing/2014/main" id="{DF839C59-3BE1-AED6-7611-4EFCC10FC743}"/>
              </a:ext>
            </a:extLst>
          </p:cNvPr>
          <p:cNvSpPr/>
          <p:nvPr/>
        </p:nvSpPr>
        <p:spPr>
          <a:xfrm>
            <a:off x="6314659" y="5042798"/>
            <a:ext cx="3836874"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Testing</a:t>
            </a:r>
            <a:r>
              <a:rPr kumimoji="1" lang="zh-TW" altLang="en-US" sz="4000" dirty="0">
                <a:latin typeface="Arial" panose="020B0604020202020204" pitchFamily="34" charset="0"/>
                <a:cs typeface="Arial" panose="020B0604020202020204" pitchFamily="34" charset="0"/>
              </a:rPr>
              <a:t> </a:t>
            </a:r>
            <a:r>
              <a:rPr kumimoji="1" lang="en-US" altLang="zh-TW" sz="4000" dirty="0">
                <a:latin typeface="Arial" panose="020B0604020202020204" pitchFamily="34" charset="0"/>
                <a:cs typeface="Arial" panose="020B0604020202020204" pitchFamily="34" charset="0"/>
              </a:rPr>
              <a:t>(10%) </a:t>
            </a:r>
            <a:endParaRPr kumimoji="1" lang="zh-TW" altLang="en-US" sz="4000" dirty="0">
              <a:latin typeface="Arial" panose="020B0604020202020204" pitchFamily="34" charset="0"/>
              <a:cs typeface="Arial" panose="020B0604020202020204" pitchFamily="34" charset="0"/>
            </a:endParaRPr>
          </a:p>
        </p:txBody>
      </p:sp>
      <p:cxnSp>
        <p:nvCxnSpPr>
          <p:cNvPr id="13" name="曲線接點 12">
            <a:extLst>
              <a:ext uri="{FF2B5EF4-FFF2-40B4-BE49-F238E27FC236}">
                <a16:creationId xmlns:a16="http://schemas.microsoft.com/office/drawing/2014/main" id="{5EB4905B-FA0A-D83B-EEE4-C8CFE7A6073A}"/>
              </a:ext>
            </a:extLst>
          </p:cNvPr>
          <p:cNvCxnSpPr>
            <a:cxnSpLocks/>
            <a:stCxn id="7" idx="3"/>
            <a:endCxn id="9" idx="1"/>
          </p:cNvCxnSpPr>
          <p:nvPr/>
        </p:nvCxnSpPr>
        <p:spPr>
          <a:xfrm flipV="1">
            <a:off x="4671391" y="2620273"/>
            <a:ext cx="1643269" cy="1494528"/>
          </a:xfrm>
          <a:prstGeom prst="curvedConnector3">
            <a:avLst>
              <a:gd name="adj1" fmla="val 50000"/>
            </a:avLst>
          </a:prstGeom>
          <a:ln w="88900">
            <a:solidFill>
              <a:srgbClr val="8D151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曲線接點 13">
            <a:extLst>
              <a:ext uri="{FF2B5EF4-FFF2-40B4-BE49-F238E27FC236}">
                <a16:creationId xmlns:a16="http://schemas.microsoft.com/office/drawing/2014/main" id="{17A00BEA-8246-1E82-8A19-8F2DFE304310}"/>
              </a:ext>
            </a:extLst>
          </p:cNvPr>
          <p:cNvCxnSpPr>
            <a:cxnSpLocks/>
            <a:stCxn id="7" idx="3"/>
          </p:cNvCxnSpPr>
          <p:nvPr/>
        </p:nvCxnSpPr>
        <p:spPr>
          <a:xfrm>
            <a:off x="4671391" y="4114801"/>
            <a:ext cx="1649893" cy="151295"/>
          </a:xfrm>
          <a:prstGeom prst="curvedConnector3">
            <a:avLst>
              <a:gd name="adj1" fmla="val 87349"/>
            </a:avLst>
          </a:prstGeom>
          <a:ln w="88900">
            <a:solidFill>
              <a:srgbClr val="8D151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曲線接點 16">
            <a:extLst>
              <a:ext uri="{FF2B5EF4-FFF2-40B4-BE49-F238E27FC236}">
                <a16:creationId xmlns:a16="http://schemas.microsoft.com/office/drawing/2014/main" id="{6354CB83-C711-B6E3-A184-E98370EE5F0E}"/>
              </a:ext>
            </a:extLst>
          </p:cNvPr>
          <p:cNvCxnSpPr>
            <a:cxnSpLocks/>
            <a:endCxn id="11" idx="1"/>
          </p:cNvCxnSpPr>
          <p:nvPr/>
        </p:nvCxnSpPr>
        <p:spPr>
          <a:xfrm>
            <a:off x="4671391" y="4266096"/>
            <a:ext cx="1643268" cy="1343233"/>
          </a:xfrm>
          <a:prstGeom prst="curvedConnector3">
            <a:avLst>
              <a:gd name="adj1" fmla="val 50000"/>
            </a:avLst>
          </a:prstGeom>
          <a:ln w="88900">
            <a:solidFill>
              <a:srgbClr val="8D151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E7551971-D4C9-573D-0E37-B67996DA99F2}"/>
              </a:ext>
            </a:extLst>
          </p:cNvPr>
          <p:cNvSpPr txBox="1"/>
          <p:nvPr/>
        </p:nvSpPr>
        <p:spPr>
          <a:xfrm>
            <a:off x="10297117" y="2307018"/>
            <a:ext cx="1404552" cy="584775"/>
          </a:xfrm>
          <a:prstGeom prst="rect">
            <a:avLst/>
          </a:prstGeom>
          <a:noFill/>
        </p:spPr>
        <p:txBody>
          <a:bodyPr wrap="none" rtlCol="0">
            <a:spAutoFit/>
          </a:bodyPr>
          <a:lstStyle/>
          <a:p>
            <a:r>
              <a:rPr kumimoji="1" lang="en-US" altLang="zh-TW" sz="3200" dirty="0">
                <a:solidFill>
                  <a:srgbClr val="8D1515"/>
                </a:solidFill>
                <a:latin typeface="Arial" panose="020B0604020202020204" pitchFamily="34" charset="0"/>
                <a:cs typeface="Arial" panose="020B0604020202020204" pitchFamily="34" charset="0"/>
              </a:rPr>
              <a:t>N=240</a:t>
            </a:r>
            <a:endParaRPr kumimoji="1" lang="zh-TW" altLang="en-US" sz="3200" dirty="0">
              <a:solidFill>
                <a:srgbClr val="8D1515"/>
              </a:solidFill>
              <a:latin typeface="Arial" panose="020B0604020202020204" pitchFamily="34" charset="0"/>
              <a:cs typeface="Arial" panose="020B0604020202020204" pitchFamily="34" charset="0"/>
            </a:endParaRPr>
          </a:p>
        </p:txBody>
      </p:sp>
      <p:sp>
        <p:nvSpPr>
          <p:cNvPr id="16" name="文字方塊 15">
            <a:extLst>
              <a:ext uri="{FF2B5EF4-FFF2-40B4-BE49-F238E27FC236}">
                <a16:creationId xmlns:a16="http://schemas.microsoft.com/office/drawing/2014/main" id="{08DA1095-9F9F-8CBD-5B77-5C5BA197CF12}"/>
              </a:ext>
            </a:extLst>
          </p:cNvPr>
          <p:cNvSpPr txBox="1"/>
          <p:nvPr/>
        </p:nvSpPr>
        <p:spPr>
          <a:xfrm>
            <a:off x="10290490" y="3873248"/>
            <a:ext cx="1176925" cy="584775"/>
          </a:xfrm>
          <a:prstGeom prst="rect">
            <a:avLst/>
          </a:prstGeom>
          <a:noFill/>
        </p:spPr>
        <p:txBody>
          <a:bodyPr wrap="none" rtlCol="0">
            <a:spAutoFit/>
          </a:bodyPr>
          <a:lstStyle/>
          <a:p>
            <a:r>
              <a:rPr kumimoji="1" lang="en-US" altLang="zh-TW" sz="3200" dirty="0">
                <a:solidFill>
                  <a:srgbClr val="8D1515"/>
                </a:solidFill>
                <a:latin typeface="Arial" panose="020B0604020202020204" pitchFamily="34" charset="0"/>
                <a:cs typeface="Arial" panose="020B0604020202020204" pitchFamily="34" charset="0"/>
              </a:rPr>
              <a:t>N=30</a:t>
            </a:r>
            <a:endParaRPr kumimoji="1" lang="zh-TW" altLang="en-US" sz="3200" dirty="0">
              <a:solidFill>
                <a:srgbClr val="8D1515"/>
              </a:solidFill>
              <a:latin typeface="Arial" panose="020B0604020202020204" pitchFamily="34" charset="0"/>
              <a:cs typeface="Arial" panose="020B0604020202020204" pitchFamily="34" charset="0"/>
            </a:endParaRPr>
          </a:p>
        </p:txBody>
      </p:sp>
      <p:sp>
        <p:nvSpPr>
          <p:cNvPr id="18" name="文字方塊 17">
            <a:extLst>
              <a:ext uri="{FF2B5EF4-FFF2-40B4-BE49-F238E27FC236}">
                <a16:creationId xmlns:a16="http://schemas.microsoft.com/office/drawing/2014/main" id="{BDBC37FB-6BEA-58B1-0460-24555ECCA727}"/>
              </a:ext>
            </a:extLst>
          </p:cNvPr>
          <p:cNvSpPr txBox="1"/>
          <p:nvPr/>
        </p:nvSpPr>
        <p:spPr>
          <a:xfrm>
            <a:off x="10290490" y="5316940"/>
            <a:ext cx="1176925" cy="584775"/>
          </a:xfrm>
          <a:prstGeom prst="rect">
            <a:avLst/>
          </a:prstGeom>
          <a:noFill/>
        </p:spPr>
        <p:txBody>
          <a:bodyPr wrap="none" rtlCol="0">
            <a:spAutoFit/>
          </a:bodyPr>
          <a:lstStyle/>
          <a:p>
            <a:r>
              <a:rPr kumimoji="1" lang="en-US" altLang="zh-TW" sz="3200" dirty="0">
                <a:solidFill>
                  <a:srgbClr val="8D1515"/>
                </a:solidFill>
                <a:latin typeface="Arial" panose="020B0604020202020204" pitchFamily="34" charset="0"/>
                <a:cs typeface="Arial" panose="020B0604020202020204" pitchFamily="34" charset="0"/>
              </a:rPr>
              <a:t>N=30</a:t>
            </a:r>
            <a:endParaRPr kumimoji="1" lang="zh-TW" altLang="en-US" sz="3200" dirty="0">
              <a:solidFill>
                <a:srgbClr val="8D151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0756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Splitting data sets</a:t>
            </a:r>
            <a:endParaRPr kumimoji="1" lang="zh-TW" altLang="en-US" b="1" dirty="0">
              <a:solidFill>
                <a:schemeClr val="bg1"/>
              </a:solidFill>
              <a:latin typeface="Arial" panose="020B0604020202020204" pitchFamily="34" charset="0"/>
              <a:cs typeface="Arial" panose="020B0604020202020204" pitchFamily="34" charset="0"/>
            </a:endParaRPr>
          </a:p>
        </p:txBody>
      </p:sp>
      <p:sp>
        <p:nvSpPr>
          <p:cNvPr id="2" name="圓角矩形 1">
            <a:extLst>
              <a:ext uri="{FF2B5EF4-FFF2-40B4-BE49-F238E27FC236}">
                <a16:creationId xmlns:a16="http://schemas.microsoft.com/office/drawing/2014/main" id="{AEB2526F-A15C-AAD0-16EE-69F9B6560A67}"/>
              </a:ext>
            </a:extLst>
          </p:cNvPr>
          <p:cNvSpPr/>
          <p:nvPr/>
        </p:nvSpPr>
        <p:spPr>
          <a:xfrm>
            <a:off x="1669774" y="2053742"/>
            <a:ext cx="3001617" cy="1133061"/>
          </a:xfrm>
          <a:prstGeom prst="roundRect">
            <a:avLst/>
          </a:prstGeom>
          <a:solidFill>
            <a:srgbClr val="8D1515">
              <a:alpha val="4024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4000" dirty="0">
                <a:latin typeface="Microsoft JhengHei" panose="020B0604030504040204" pitchFamily="34" charset="-120"/>
                <a:ea typeface="Microsoft JhengHei" panose="020B0604030504040204" pitchFamily="34" charset="-120"/>
                <a:cs typeface="Arial" panose="020B0604020202020204" pitchFamily="34" charset="0"/>
              </a:rPr>
              <a:t>未中風</a:t>
            </a:r>
          </a:p>
        </p:txBody>
      </p:sp>
      <p:sp>
        <p:nvSpPr>
          <p:cNvPr id="7" name="圓角矩形 6">
            <a:extLst>
              <a:ext uri="{FF2B5EF4-FFF2-40B4-BE49-F238E27FC236}">
                <a16:creationId xmlns:a16="http://schemas.microsoft.com/office/drawing/2014/main" id="{BDB21592-EB2A-E905-8F27-C0A9F86E3356}"/>
              </a:ext>
            </a:extLst>
          </p:cNvPr>
          <p:cNvSpPr/>
          <p:nvPr/>
        </p:nvSpPr>
        <p:spPr>
          <a:xfrm>
            <a:off x="1669775" y="3548270"/>
            <a:ext cx="3001616" cy="1133061"/>
          </a:xfrm>
          <a:prstGeom prst="roundRect">
            <a:avLst/>
          </a:prstGeom>
          <a:solidFill>
            <a:srgbClr val="8D1515">
              <a:alpha val="3974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4000" dirty="0">
                <a:latin typeface="Microsoft JhengHei" panose="020B0604030504040204" pitchFamily="34" charset="-120"/>
                <a:ea typeface="Microsoft JhengHei" panose="020B0604030504040204" pitchFamily="34" charset="-120"/>
                <a:cs typeface="Arial" panose="020B0604020202020204" pitchFamily="34" charset="0"/>
              </a:rPr>
              <a:t>腦出血</a:t>
            </a:r>
          </a:p>
        </p:txBody>
      </p:sp>
      <p:sp>
        <p:nvSpPr>
          <p:cNvPr id="8" name="圓角矩形 7">
            <a:extLst>
              <a:ext uri="{FF2B5EF4-FFF2-40B4-BE49-F238E27FC236}">
                <a16:creationId xmlns:a16="http://schemas.microsoft.com/office/drawing/2014/main" id="{8157BCCB-AF9A-B0A7-C892-10F3E9598184}"/>
              </a:ext>
            </a:extLst>
          </p:cNvPr>
          <p:cNvSpPr/>
          <p:nvPr/>
        </p:nvSpPr>
        <p:spPr>
          <a:xfrm>
            <a:off x="1669775" y="5042798"/>
            <a:ext cx="3001616"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4000" dirty="0">
                <a:latin typeface="Microsoft JhengHei" panose="020B0604030504040204" pitchFamily="34" charset="-120"/>
                <a:ea typeface="Microsoft JhengHei" panose="020B0604030504040204" pitchFamily="34" charset="-120"/>
                <a:cs typeface="Arial" panose="020B0604020202020204" pitchFamily="34" charset="0"/>
              </a:rPr>
              <a:t>腦缺血</a:t>
            </a:r>
          </a:p>
        </p:txBody>
      </p:sp>
      <p:sp>
        <p:nvSpPr>
          <p:cNvPr id="9" name="圓角矩形 8">
            <a:extLst>
              <a:ext uri="{FF2B5EF4-FFF2-40B4-BE49-F238E27FC236}">
                <a16:creationId xmlns:a16="http://schemas.microsoft.com/office/drawing/2014/main" id="{1EBB2560-485F-7CD6-9DE3-52084482CEAA}"/>
              </a:ext>
            </a:extLst>
          </p:cNvPr>
          <p:cNvSpPr/>
          <p:nvPr/>
        </p:nvSpPr>
        <p:spPr>
          <a:xfrm>
            <a:off x="6314659" y="2053742"/>
            <a:ext cx="3879209"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Training</a:t>
            </a:r>
            <a:r>
              <a:rPr kumimoji="1" lang="zh-TW" altLang="en-US" sz="4000" dirty="0">
                <a:latin typeface="Arial" panose="020B0604020202020204" pitchFamily="34" charset="0"/>
                <a:cs typeface="Arial" panose="020B0604020202020204" pitchFamily="34" charset="0"/>
              </a:rPr>
              <a:t> </a:t>
            </a:r>
            <a:r>
              <a:rPr kumimoji="1" lang="en-US" altLang="zh-TW" sz="4000" dirty="0">
                <a:latin typeface="Arial" panose="020B0604020202020204" pitchFamily="34" charset="0"/>
                <a:cs typeface="Arial" panose="020B0604020202020204" pitchFamily="34" charset="0"/>
              </a:rPr>
              <a:t>(80%) </a:t>
            </a:r>
            <a:endParaRPr kumimoji="1" lang="zh-TW" altLang="en-US" sz="4000" dirty="0">
              <a:latin typeface="Arial" panose="020B0604020202020204" pitchFamily="34" charset="0"/>
              <a:cs typeface="Arial" panose="020B0604020202020204" pitchFamily="34" charset="0"/>
            </a:endParaRPr>
          </a:p>
        </p:txBody>
      </p:sp>
      <p:sp>
        <p:nvSpPr>
          <p:cNvPr id="10" name="圓角矩形 9">
            <a:extLst>
              <a:ext uri="{FF2B5EF4-FFF2-40B4-BE49-F238E27FC236}">
                <a16:creationId xmlns:a16="http://schemas.microsoft.com/office/drawing/2014/main" id="{36EF140E-B18F-289A-9520-C8C38F12595B}"/>
              </a:ext>
            </a:extLst>
          </p:cNvPr>
          <p:cNvSpPr/>
          <p:nvPr/>
        </p:nvSpPr>
        <p:spPr>
          <a:xfrm>
            <a:off x="6314658" y="3548270"/>
            <a:ext cx="3879209"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Validation</a:t>
            </a:r>
            <a:r>
              <a:rPr kumimoji="1" lang="zh-TW" altLang="en-US" sz="4000" dirty="0">
                <a:latin typeface="Arial" panose="020B0604020202020204" pitchFamily="34" charset="0"/>
                <a:cs typeface="Arial" panose="020B0604020202020204" pitchFamily="34" charset="0"/>
              </a:rPr>
              <a:t> </a:t>
            </a:r>
            <a:r>
              <a:rPr kumimoji="1" lang="en-US" altLang="zh-TW" sz="4000" dirty="0">
                <a:latin typeface="Arial" panose="020B0604020202020204" pitchFamily="34" charset="0"/>
                <a:cs typeface="Arial" panose="020B0604020202020204" pitchFamily="34" charset="0"/>
              </a:rPr>
              <a:t>(10%) </a:t>
            </a:r>
            <a:endParaRPr kumimoji="1" lang="zh-TW" altLang="en-US" sz="4000" dirty="0">
              <a:latin typeface="Arial" panose="020B0604020202020204" pitchFamily="34" charset="0"/>
              <a:cs typeface="Arial" panose="020B0604020202020204" pitchFamily="34" charset="0"/>
            </a:endParaRPr>
          </a:p>
        </p:txBody>
      </p:sp>
      <p:sp>
        <p:nvSpPr>
          <p:cNvPr id="11" name="圓角矩形 10">
            <a:extLst>
              <a:ext uri="{FF2B5EF4-FFF2-40B4-BE49-F238E27FC236}">
                <a16:creationId xmlns:a16="http://schemas.microsoft.com/office/drawing/2014/main" id="{DF839C59-3BE1-AED6-7611-4EFCC10FC743}"/>
              </a:ext>
            </a:extLst>
          </p:cNvPr>
          <p:cNvSpPr/>
          <p:nvPr/>
        </p:nvSpPr>
        <p:spPr>
          <a:xfrm>
            <a:off x="6314658" y="5042798"/>
            <a:ext cx="3879209"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Testing</a:t>
            </a:r>
            <a:r>
              <a:rPr kumimoji="1" lang="zh-TW" altLang="en-US" sz="4000" dirty="0">
                <a:latin typeface="Arial" panose="020B0604020202020204" pitchFamily="34" charset="0"/>
                <a:cs typeface="Arial" panose="020B0604020202020204" pitchFamily="34" charset="0"/>
              </a:rPr>
              <a:t> </a:t>
            </a:r>
            <a:r>
              <a:rPr kumimoji="1" lang="en-US" altLang="zh-TW" sz="4000" dirty="0">
                <a:latin typeface="Arial" panose="020B0604020202020204" pitchFamily="34" charset="0"/>
                <a:cs typeface="Arial" panose="020B0604020202020204" pitchFamily="34" charset="0"/>
              </a:rPr>
              <a:t>(10%) </a:t>
            </a:r>
            <a:endParaRPr kumimoji="1" lang="zh-TW" altLang="en-US" sz="4000" dirty="0">
              <a:latin typeface="Arial" panose="020B0604020202020204" pitchFamily="34" charset="0"/>
              <a:cs typeface="Arial" panose="020B0604020202020204" pitchFamily="34" charset="0"/>
            </a:endParaRPr>
          </a:p>
        </p:txBody>
      </p:sp>
      <p:cxnSp>
        <p:nvCxnSpPr>
          <p:cNvPr id="13" name="曲線接點 12">
            <a:extLst>
              <a:ext uri="{FF2B5EF4-FFF2-40B4-BE49-F238E27FC236}">
                <a16:creationId xmlns:a16="http://schemas.microsoft.com/office/drawing/2014/main" id="{5EB4905B-FA0A-D83B-EEE4-C8CFE7A6073A}"/>
              </a:ext>
            </a:extLst>
          </p:cNvPr>
          <p:cNvCxnSpPr>
            <a:cxnSpLocks/>
            <a:stCxn id="8" idx="3"/>
            <a:endCxn id="9" idx="1"/>
          </p:cNvCxnSpPr>
          <p:nvPr/>
        </p:nvCxnSpPr>
        <p:spPr>
          <a:xfrm flipV="1">
            <a:off x="4671391" y="2620273"/>
            <a:ext cx="1643268" cy="2989056"/>
          </a:xfrm>
          <a:prstGeom prst="curvedConnector3">
            <a:avLst>
              <a:gd name="adj1" fmla="val 50000"/>
            </a:avLst>
          </a:prstGeom>
          <a:ln w="88900">
            <a:solidFill>
              <a:srgbClr val="8D151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曲線接點 13">
            <a:extLst>
              <a:ext uri="{FF2B5EF4-FFF2-40B4-BE49-F238E27FC236}">
                <a16:creationId xmlns:a16="http://schemas.microsoft.com/office/drawing/2014/main" id="{17A00BEA-8246-1E82-8A19-8F2DFE304310}"/>
              </a:ext>
            </a:extLst>
          </p:cNvPr>
          <p:cNvCxnSpPr>
            <a:cxnSpLocks/>
          </p:cNvCxnSpPr>
          <p:nvPr/>
        </p:nvCxnSpPr>
        <p:spPr>
          <a:xfrm flipV="1">
            <a:off x="4671391" y="4266096"/>
            <a:ext cx="1649893" cy="1343233"/>
          </a:xfrm>
          <a:prstGeom prst="curvedConnector3">
            <a:avLst>
              <a:gd name="adj1" fmla="val 57869"/>
            </a:avLst>
          </a:prstGeom>
          <a:ln w="88900">
            <a:solidFill>
              <a:srgbClr val="8D151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曲線接點 16">
            <a:extLst>
              <a:ext uri="{FF2B5EF4-FFF2-40B4-BE49-F238E27FC236}">
                <a16:creationId xmlns:a16="http://schemas.microsoft.com/office/drawing/2014/main" id="{6354CB83-C711-B6E3-A184-E98370EE5F0E}"/>
              </a:ext>
            </a:extLst>
          </p:cNvPr>
          <p:cNvCxnSpPr>
            <a:cxnSpLocks/>
            <a:stCxn id="8" idx="3"/>
            <a:endCxn id="11" idx="1"/>
          </p:cNvCxnSpPr>
          <p:nvPr/>
        </p:nvCxnSpPr>
        <p:spPr>
          <a:xfrm>
            <a:off x="4671391" y="5609329"/>
            <a:ext cx="1643267" cy="12700"/>
          </a:xfrm>
          <a:prstGeom prst="curvedConnector3">
            <a:avLst>
              <a:gd name="adj1" fmla="val 50000"/>
            </a:avLst>
          </a:prstGeom>
          <a:ln w="88900">
            <a:solidFill>
              <a:srgbClr val="8D151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8247F5C8-3696-D6A4-F7DE-3F0960544DAC}"/>
              </a:ext>
            </a:extLst>
          </p:cNvPr>
          <p:cNvSpPr txBox="1"/>
          <p:nvPr/>
        </p:nvSpPr>
        <p:spPr>
          <a:xfrm>
            <a:off x="10297117" y="2307018"/>
            <a:ext cx="1571264" cy="584775"/>
          </a:xfrm>
          <a:prstGeom prst="rect">
            <a:avLst/>
          </a:prstGeom>
          <a:noFill/>
        </p:spPr>
        <p:txBody>
          <a:bodyPr wrap="none" rtlCol="0">
            <a:spAutoFit/>
          </a:bodyPr>
          <a:lstStyle/>
          <a:p>
            <a:r>
              <a:rPr kumimoji="1" lang="en-US" altLang="zh-TW" sz="3200" dirty="0">
                <a:solidFill>
                  <a:srgbClr val="8D1515"/>
                </a:solidFill>
                <a:latin typeface="Arial" panose="020B0604020202020204" pitchFamily="34" charset="0"/>
                <a:cs typeface="Arial" panose="020B0604020202020204" pitchFamily="34" charset="0"/>
              </a:rPr>
              <a:t>N=1117</a:t>
            </a:r>
            <a:endParaRPr kumimoji="1" lang="zh-TW" altLang="en-US" sz="3200" dirty="0">
              <a:solidFill>
                <a:srgbClr val="8D1515"/>
              </a:solidFill>
              <a:latin typeface="Arial" panose="020B0604020202020204" pitchFamily="34" charset="0"/>
              <a:cs typeface="Arial" panose="020B0604020202020204" pitchFamily="34" charset="0"/>
            </a:endParaRPr>
          </a:p>
        </p:txBody>
      </p:sp>
      <p:sp>
        <p:nvSpPr>
          <p:cNvPr id="15" name="文字方塊 14">
            <a:extLst>
              <a:ext uri="{FF2B5EF4-FFF2-40B4-BE49-F238E27FC236}">
                <a16:creationId xmlns:a16="http://schemas.microsoft.com/office/drawing/2014/main" id="{613C94A7-FE37-2B5B-2190-0CB80B186BEC}"/>
              </a:ext>
            </a:extLst>
          </p:cNvPr>
          <p:cNvSpPr txBox="1"/>
          <p:nvPr/>
        </p:nvSpPr>
        <p:spPr>
          <a:xfrm>
            <a:off x="10290490" y="3873248"/>
            <a:ext cx="1404552" cy="584775"/>
          </a:xfrm>
          <a:prstGeom prst="rect">
            <a:avLst/>
          </a:prstGeom>
          <a:noFill/>
        </p:spPr>
        <p:txBody>
          <a:bodyPr wrap="none" rtlCol="0">
            <a:spAutoFit/>
          </a:bodyPr>
          <a:lstStyle/>
          <a:p>
            <a:r>
              <a:rPr kumimoji="1" lang="en-US" altLang="zh-TW" sz="3200" dirty="0">
                <a:solidFill>
                  <a:srgbClr val="8D1515"/>
                </a:solidFill>
                <a:latin typeface="Arial" panose="020B0604020202020204" pitchFamily="34" charset="0"/>
                <a:cs typeface="Arial" panose="020B0604020202020204" pitchFamily="34" charset="0"/>
              </a:rPr>
              <a:t>N=139</a:t>
            </a:r>
            <a:endParaRPr kumimoji="1" lang="zh-TW" altLang="en-US" sz="3200" dirty="0">
              <a:solidFill>
                <a:srgbClr val="8D1515"/>
              </a:solidFill>
              <a:latin typeface="Arial" panose="020B0604020202020204" pitchFamily="34" charset="0"/>
              <a:cs typeface="Arial" panose="020B0604020202020204" pitchFamily="34" charset="0"/>
            </a:endParaRPr>
          </a:p>
        </p:txBody>
      </p:sp>
      <p:sp>
        <p:nvSpPr>
          <p:cNvPr id="16" name="文字方塊 15">
            <a:extLst>
              <a:ext uri="{FF2B5EF4-FFF2-40B4-BE49-F238E27FC236}">
                <a16:creationId xmlns:a16="http://schemas.microsoft.com/office/drawing/2014/main" id="{EE80989A-D7BB-6E2E-6B5A-37ACFD6DE183}"/>
              </a:ext>
            </a:extLst>
          </p:cNvPr>
          <p:cNvSpPr txBox="1"/>
          <p:nvPr/>
        </p:nvSpPr>
        <p:spPr>
          <a:xfrm>
            <a:off x="10290490" y="5316940"/>
            <a:ext cx="1404552" cy="584775"/>
          </a:xfrm>
          <a:prstGeom prst="rect">
            <a:avLst/>
          </a:prstGeom>
          <a:noFill/>
        </p:spPr>
        <p:txBody>
          <a:bodyPr wrap="none" rtlCol="0">
            <a:spAutoFit/>
          </a:bodyPr>
          <a:lstStyle/>
          <a:p>
            <a:r>
              <a:rPr kumimoji="1" lang="en-US" altLang="zh-TW" sz="3200" dirty="0">
                <a:solidFill>
                  <a:srgbClr val="8D1515"/>
                </a:solidFill>
                <a:latin typeface="Arial" panose="020B0604020202020204" pitchFamily="34" charset="0"/>
                <a:cs typeface="Arial" panose="020B0604020202020204" pitchFamily="34" charset="0"/>
              </a:rPr>
              <a:t>N=139</a:t>
            </a:r>
            <a:endParaRPr kumimoji="1" lang="zh-TW" altLang="en-US" sz="3200" dirty="0">
              <a:solidFill>
                <a:srgbClr val="8D151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1779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Oversampling in Training data sets</a:t>
            </a:r>
            <a:endParaRPr kumimoji="1" lang="zh-TW" altLang="en-US" b="1" dirty="0">
              <a:solidFill>
                <a:schemeClr val="bg1"/>
              </a:solidFill>
              <a:latin typeface="Arial" panose="020B0604020202020204" pitchFamily="34" charset="0"/>
              <a:cs typeface="Arial" panose="020B0604020202020204" pitchFamily="34" charset="0"/>
            </a:endParaRPr>
          </a:p>
        </p:txBody>
      </p:sp>
      <p:sp>
        <p:nvSpPr>
          <p:cNvPr id="2" name="圓角矩形 1">
            <a:extLst>
              <a:ext uri="{FF2B5EF4-FFF2-40B4-BE49-F238E27FC236}">
                <a16:creationId xmlns:a16="http://schemas.microsoft.com/office/drawing/2014/main" id="{1CB7B23E-F1BE-92F7-8572-5AF34272F2F4}"/>
              </a:ext>
            </a:extLst>
          </p:cNvPr>
          <p:cNvSpPr/>
          <p:nvPr/>
        </p:nvSpPr>
        <p:spPr>
          <a:xfrm>
            <a:off x="1232452" y="1820585"/>
            <a:ext cx="3001617"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4000" dirty="0">
                <a:latin typeface="Microsoft JhengHei" panose="020B0604030504040204" pitchFamily="34" charset="-120"/>
                <a:ea typeface="Microsoft JhengHei" panose="020B0604030504040204" pitchFamily="34" charset="-120"/>
                <a:cs typeface="Arial" panose="020B0604020202020204" pitchFamily="34" charset="0"/>
              </a:rPr>
              <a:t>未中風</a:t>
            </a:r>
          </a:p>
        </p:txBody>
      </p:sp>
      <p:sp>
        <p:nvSpPr>
          <p:cNvPr id="3" name="圓角矩形 2">
            <a:extLst>
              <a:ext uri="{FF2B5EF4-FFF2-40B4-BE49-F238E27FC236}">
                <a16:creationId xmlns:a16="http://schemas.microsoft.com/office/drawing/2014/main" id="{E13E53CE-6393-F2E5-D570-95A809E1E564}"/>
              </a:ext>
            </a:extLst>
          </p:cNvPr>
          <p:cNvSpPr/>
          <p:nvPr/>
        </p:nvSpPr>
        <p:spPr>
          <a:xfrm>
            <a:off x="1232453" y="3315113"/>
            <a:ext cx="3001616"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4000" dirty="0">
                <a:latin typeface="Microsoft JhengHei" panose="020B0604030504040204" pitchFamily="34" charset="-120"/>
                <a:ea typeface="Microsoft JhengHei" panose="020B0604030504040204" pitchFamily="34" charset="-120"/>
                <a:cs typeface="Arial" panose="020B0604020202020204" pitchFamily="34" charset="0"/>
              </a:rPr>
              <a:t>腦出血</a:t>
            </a:r>
          </a:p>
        </p:txBody>
      </p:sp>
      <p:sp>
        <p:nvSpPr>
          <p:cNvPr id="5" name="圓角矩形 4">
            <a:extLst>
              <a:ext uri="{FF2B5EF4-FFF2-40B4-BE49-F238E27FC236}">
                <a16:creationId xmlns:a16="http://schemas.microsoft.com/office/drawing/2014/main" id="{30FD1321-F2A7-5BCE-E19E-82B5A7AA89A6}"/>
              </a:ext>
            </a:extLst>
          </p:cNvPr>
          <p:cNvSpPr/>
          <p:nvPr/>
        </p:nvSpPr>
        <p:spPr>
          <a:xfrm>
            <a:off x="1232453" y="4809641"/>
            <a:ext cx="3001616"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4000" dirty="0">
                <a:latin typeface="Microsoft JhengHei" panose="020B0604030504040204" pitchFamily="34" charset="-120"/>
                <a:ea typeface="Microsoft JhengHei" panose="020B0604030504040204" pitchFamily="34" charset="-120"/>
                <a:cs typeface="Arial" panose="020B0604020202020204" pitchFamily="34" charset="0"/>
              </a:rPr>
              <a:t>腦缺血</a:t>
            </a:r>
          </a:p>
        </p:txBody>
      </p:sp>
      <p:sp>
        <p:nvSpPr>
          <p:cNvPr id="6" name="文字方塊 5">
            <a:extLst>
              <a:ext uri="{FF2B5EF4-FFF2-40B4-BE49-F238E27FC236}">
                <a16:creationId xmlns:a16="http://schemas.microsoft.com/office/drawing/2014/main" id="{7D339425-133A-361F-B9A1-7A225D779412}"/>
              </a:ext>
            </a:extLst>
          </p:cNvPr>
          <p:cNvSpPr txBox="1"/>
          <p:nvPr/>
        </p:nvSpPr>
        <p:spPr>
          <a:xfrm>
            <a:off x="4240696" y="2084295"/>
            <a:ext cx="3111749" cy="584775"/>
          </a:xfrm>
          <a:prstGeom prst="rect">
            <a:avLst/>
          </a:prstGeom>
          <a:noFill/>
        </p:spPr>
        <p:txBody>
          <a:bodyPr wrap="none" rtlCol="0">
            <a:spAutoFit/>
          </a:bodyPr>
          <a:lstStyle/>
          <a:p>
            <a:r>
              <a:rPr kumimoji="1" lang="en-US" altLang="zh-TW" sz="3200" dirty="0">
                <a:solidFill>
                  <a:srgbClr val="8D1515"/>
                </a:solidFill>
                <a:latin typeface="Arial" panose="020B0604020202020204" pitchFamily="34" charset="0"/>
                <a:cs typeface="Arial" panose="020B0604020202020204" pitchFamily="34" charset="0"/>
              </a:rPr>
              <a:t>N=592  </a:t>
            </a:r>
            <a:r>
              <a:rPr kumimoji="1" lang="en-US" altLang="zh-TW" sz="3200" dirty="0">
                <a:solidFill>
                  <a:srgbClr val="8D1515"/>
                </a:solidFill>
                <a:latin typeface="Arial" panose="020B0604020202020204" pitchFamily="34" charset="0"/>
                <a:cs typeface="Arial" panose="020B0604020202020204" pitchFamily="34" charset="0"/>
                <a:sym typeface="Wingdings" pitchFamily="2" charset="2"/>
              </a:rPr>
              <a:t>  1117</a:t>
            </a:r>
            <a:endParaRPr kumimoji="1" lang="zh-TW" altLang="en-US" sz="3200" dirty="0">
              <a:solidFill>
                <a:srgbClr val="8D1515"/>
              </a:solidFill>
              <a:latin typeface="Arial" panose="020B0604020202020204" pitchFamily="34" charset="0"/>
              <a:cs typeface="Arial" panose="020B0604020202020204" pitchFamily="34" charset="0"/>
            </a:endParaRPr>
          </a:p>
        </p:txBody>
      </p:sp>
      <p:sp>
        <p:nvSpPr>
          <p:cNvPr id="7" name="文字方塊 6">
            <a:extLst>
              <a:ext uri="{FF2B5EF4-FFF2-40B4-BE49-F238E27FC236}">
                <a16:creationId xmlns:a16="http://schemas.microsoft.com/office/drawing/2014/main" id="{6A1E38E3-7D3E-536C-AA2F-A343D04F8D18}"/>
              </a:ext>
            </a:extLst>
          </p:cNvPr>
          <p:cNvSpPr txBox="1"/>
          <p:nvPr/>
        </p:nvSpPr>
        <p:spPr>
          <a:xfrm>
            <a:off x="4234069" y="3650525"/>
            <a:ext cx="3111749" cy="584775"/>
          </a:xfrm>
          <a:prstGeom prst="rect">
            <a:avLst/>
          </a:prstGeom>
          <a:noFill/>
        </p:spPr>
        <p:txBody>
          <a:bodyPr wrap="none" rtlCol="0">
            <a:spAutoFit/>
          </a:bodyPr>
          <a:lstStyle/>
          <a:p>
            <a:r>
              <a:rPr kumimoji="1" lang="en-US" altLang="zh-TW" sz="3200" dirty="0">
                <a:solidFill>
                  <a:srgbClr val="8D1515"/>
                </a:solidFill>
                <a:latin typeface="Arial" panose="020B0604020202020204" pitchFamily="34" charset="0"/>
                <a:cs typeface="Arial" panose="020B0604020202020204" pitchFamily="34" charset="0"/>
              </a:rPr>
              <a:t>N=240  </a:t>
            </a:r>
            <a:r>
              <a:rPr kumimoji="1" lang="en-US" altLang="zh-TW" sz="3200" dirty="0">
                <a:solidFill>
                  <a:srgbClr val="8D1515"/>
                </a:solidFill>
                <a:latin typeface="Arial" panose="020B0604020202020204" pitchFamily="34" charset="0"/>
                <a:cs typeface="Arial" panose="020B0604020202020204" pitchFamily="34" charset="0"/>
                <a:sym typeface="Wingdings" pitchFamily="2" charset="2"/>
              </a:rPr>
              <a:t>  1117</a:t>
            </a:r>
            <a:endParaRPr kumimoji="1" lang="zh-TW" altLang="en-US" sz="3200" dirty="0">
              <a:solidFill>
                <a:srgbClr val="8D1515"/>
              </a:solidFill>
              <a:latin typeface="Arial" panose="020B0604020202020204" pitchFamily="34" charset="0"/>
              <a:cs typeface="Arial" panose="020B0604020202020204" pitchFamily="34" charset="0"/>
            </a:endParaRPr>
          </a:p>
        </p:txBody>
      </p:sp>
      <p:sp>
        <p:nvSpPr>
          <p:cNvPr id="8" name="文字方塊 7">
            <a:extLst>
              <a:ext uri="{FF2B5EF4-FFF2-40B4-BE49-F238E27FC236}">
                <a16:creationId xmlns:a16="http://schemas.microsoft.com/office/drawing/2014/main" id="{0258241A-E5CE-5D96-BFAB-0EF450416FB8}"/>
              </a:ext>
            </a:extLst>
          </p:cNvPr>
          <p:cNvSpPr txBox="1"/>
          <p:nvPr/>
        </p:nvSpPr>
        <p:spPr>
          <a:xfrm>
            <a:off x="4234069" y="5094217"/>
            <a:ext cx="1571264" cy="584775"/>
          </a:xfrm>
          <a:prstGeom prst="rect">
            <a:avLst/>
          </a:prstGeom>
          <a:noFill/>
        </p:spPr>
        <p:txBody>
          <a:bodyPr wrap="none" rtlCol="0">
            <a:spAutoFit/>
          </a:bodyPr>
          <a:lstStyle/>
          <a:p>
            <a:r>
              <a:rPr kumimoji="1" lang="en-US" altLang="zh-TW" sz="3200" dirty="0">
                <a:solidFill>
                  <a:srgbClr val="8D1515"/>
                </a:solidFill>
                <a:latin typeface="Arial" panose="020B0604020202020204" pitchFamily="34" charset="0"/>
                <a:cs typeface="Arial" panose="020B0604020202020204" pitchFamily="34" charset="0"/>
              </a:rPr>
              <a:t>N=1117</a:t>
            </a:r>
            <a:endParaRPr kumimoji="1" lang="zh-TW" altLang="en-US" sz="3200" dirty="0">
              <a:solidFill>
                <a:srgbClr val="8D1515"/>
              </a:solidFill>
              <a:latin typeface="Arial" panose="020B0604020202020204" pitchFamily="34" charset="0"/>
              <a:cs typeface="Arial" panose="020B0604020202020204" pitchFamily="34" charset="0"/>
            </a:endParaRPr>
          </a:p>
        </p:txBody>
      </p:sp>
      <p:sp>
        <p:nvSpPr>
          <p:cNvPr id="14" name="圓角矩形 13">
            <a:extLst>
              <a:ext uri="{FF2B5EF4-FFF2-40B4-BE49-F238E27FC236}">
                <a16:creationId xmlns:a16="http://schemas.microsoft.com/office/drawing/2014/main" id="{9899271D-0651-2AD6-50C8-08B0A054A158}"/>
              </a:ext>
            </a:extLst>
          </p:cNvPr>
          <p:cNvSpPr/>
          <p:nvPr/>
        </p:nvSpPr>
        <p:spPr>
          <a:xfrm>
            <a:off x="7507356" y="1830397"/>
            <a:ext cx="1099931"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1</a:t>
            </a:r>
            <a:endParaRPr kumimoji="1" lang="zh-TW" altLang="en-US" sz="4000" dirty="0">
              <a:latin typeface="Arial" panose="020B0604020202020204" pitchFamily="34" charset="0"/>
              <a:cs typeface="Arial" panose="020B0604020202020204" pitchFamily="34" charset="0"/>
            </a:endParaRPr>
          </a:p>
        </p:txBody>
      </p:sp>
      <p:sp>
        <p:nvSpPr>
          <p:cNvPr id="15" name="圓角矩形 14">
            <a:extLst>
              <a:ext uri="{FF2B5EF4-FFF2-40B4-BE49-F238E27FC236}">
                <a16:creationId xmlns:a16="http://schemas.microsoft.com/office/drawing/2014/main" id="{D5E19EE9-EEC4-5216-B42D-23FEF1A65269}"/>
              </a:ext>
            </a:extLst>
          </p:cNvPr>
          <p:cNvSpPr/>
          <p:nvPr/>
        </p:nvSpPr>
        <p:spPr>
          <a:xfrm>
            <a:off x="7507356" y="3376381"/>
            <a:ext cx="1099931"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1</a:t>
            </a:r>
            <a:endParaRPr kumimoji="1" lang="zh-TW" altLang="en-US" sz="4000" dirty="0">
              <a:latin typeface="Arial" panose="020B0604020202020204" pitchFamily="34" charset="0"/>
              <a:cs typeface="Arial" panose="020B0604020202020204" pitchFamily="34" charset="0"/>
            </a:endParaRPr>
          </a:p>
        </p:txBody>
      </p:sp>
      <p:sp>
        <p:nvSpPr>
          <p:cNvPr id="16" name="圓角矩形 15">
            <a:extLst>
              <a:ext uri="{FF2B5EF4-FFF2-40B4-BE49-F238E27FC236}">
                <a16:creationId xmlns:a16="http://schemas.microsoft.com/office/drawing/2014/main" id="{8DD3E6D4-10D5-F254-6757-5920B8099693}"/>
              </a:ext>
            </a:extLst>
          </p:cNvPr>
          <p:cNvSpPr/>
          <p:nvPr/>
        </p:nvSpPr>
        <p:spPr>
          <a:xfrm>
            <a:off x="7507355" y="4915291"/>
            <a:ext cx="1099931"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1</a:t>
            </a:r>
            <a:endParaRPr kumimoji="1" lang="zh-TW" alt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6541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579954C-3D5C-67EC-BD0F-6C7CA9257EB9}"/>
              </a:ext>
            </a:extLst>
          </p:cNvPr>
          <p:cNvPicPr>
            <a:picLocks noChangeAspect="1"/>
          </p:cNvPicPr>
          <p:nvPr/>
        </p:nvPicPr>
        <p:blipFill>
          <a:blip r:embed="rId3"/>
          <a:stretch>
            <a:fillRect/>
          </a:stretch>
        </p:blipFill>
        <p:spPr>
          <a:xfrm>
            <a:off x="995016" y="3995711"/>
            <a:ext cx="9639853" cy="2726701"/>
          </a:xfrm>
          <a:prstGeom prst="rect">
            <a:avLst/>
          </a:prstGeom>
        </p:spPr>
      </p:pic>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Training model: ResNet-50</a:t>
            </a:r>
            <a:endParaRPr kumimoji="1" lang="zh-TW" altLang="en-US" b="1" dirty="0">
              <a:solidFill>
                <a:schemeClr val="bg1"/>
              </a:solidFill>
              <a:latin typeface="Arial" panose="020B0604020202020204" pitchFamily="34" charset="0"/>
              <a:cs typeface="Arial" panose="020B0604020202020204" pitchFamily="34" charset="0"/>
            </a:endParaRPr>
          </a:p>
        </p:txBody>
      </p:sp>
      <p:sp>
        <p:nvSpPr>
          <p:cNvPr id="3" name="文字方塊 2">
            <a:extLst>
              <a:ext uri="{FF2B5EF4-FFF2-40B4-BE49-F238E27FC236}">
                <a16:creationId xmlns:a16="http://schemas.microsoft.com/office/drawing/2014/main" id="{FC0CB466-369C-DFF1-307D-EC37C0880514}"/>
              </a:ext>
            </a:extLst>
          </p:cNvPr>
          <p:cNvSpPr txBox="1"/>
          <p:nvPr/>
        </p:nvSpPr>
        <p:spPr>
          <a:xfrm>
            <a:off x="120926" y="1325563"/>
            <a:ext cx="11950148" cy="3539430"/>
          </a:xfrm>
          <a:prstGeom prst="rect">
            <a:avLst/>
          </a:prstGeom>
          <a:noFill/>
        </p:spPr>
        <p:txBody>
          <a:bodyPr wrap="square">
            <a:spAutoFit/>
          </a:bodyPr>
          <a:lstStyle/>
          <a:p>
            <a:r>
              <a:rPr lang="en" altLang="zh-TW" sz="2400" b="0" dirty="0">
                <a:solidFill>
                  <a:srgbClr val="000000"/>
                </a:solidFill>
                <a:effectLst/>
                <a:latin typeface="Courier New" panose="02070309020205020404" pitchFamily="49" charset="0"/>
              </a:rPr>
              <a:t>model = resnet50(pretrained=</a:t>
            </a:r>
            <a:r>
              <a:rPr lang="en" altLang="zh-TW" sz="2400" b="0" dirty="0">
                <a:solidFill>
                  <a:srgbClr val="0000FF"/>
                </a:solidFill>
                <a:effectLst/>
                <a:latin typeface="Courier New" panose="02070309020205020404" pitchFamily="49" charset="0"/>
              </a:rPr>
              <a:t>False</a:t>
            </a:r>
            <a:r>
              <a:rPr lang="en" altLang="zh-TW" sz="2400" b="0" dirty="0">
                <a:solidFill>
                  <a:srgbClr val="000000"/>
                </a:solidFill>
                <a:effectLst/>
                <a:latin typeface="Courier New" panose="02070309020205020404" pitchFamily="49" charset="0"/>
              </a:rPr>
              <a:t>)</a:t>
            </a:r>
          </a:p>
          <a:p>
            <a:r>
              <a:rPr lang="en" altLang="zh-TW" sz="2400" b="0" dirty="0">
                <a:solidFill>
                  <a:srgbClr val="000000"/>
                </a:solidFill>
                <a:effectLst/>
                <a:latin typeface="Courier New" panose="02070309020205020404" pitchFamily="49" charset="0"/>
              </a:rPr>
              <a:t>model.conv1 = nn.Conv2d(</a:t>
            </a:r>
            <a:r>
              <a:rPr lang="en" altLang="zh-TW" sz="4000" b="1" dirty="0">
                <a:solidFill>
                  <a:srgbClr val="8D1515"/>
                </a:solidFill>
                <a:effectLst/>
                <a:latin typeface="Courier New" panose="02070309020205020404" pitchFamily="49" charset="0"/>
              </a:rPr>
              <a:t>1</a:t>
            </a:r>
            <a:r>
              <a:rPr lang="en" altLang="zh-TW" sz="2400" b="0" dirty="0">
                <a:solidFill>
                  <a:srgbClr val="000000"/>
                </a:solidFill>
                <a:effectLst/>
                <a:latin typeface="Courier New" panose="02070309020205020404" pitchFamily="49" charset="0"/>
              </a:rPr>
              <a:t>, </a:t>
            </a:r>
            <a:r>
              <a:rPr lang="en" altLang="zh-TW" sz="2400" b="0" dirty="0">
                <a:solidFill>
                  <a:srgbClr val="09885A"/>
                </a:solidFill>
                <a:effectLst/>
                <a:latin typeface="Courier New" panose="02070309020205020404" pitchFamily="49" charset="0"/>
              </a:rPr>
              <a:t>64</a:t>
            </a:r>
            <a:r>
              <a:rPr lang="en" altLang="zh-TW" sz="2400" b="0" dirty="0">
                <a:solidFill>
                  <a:srgbClr val="000000"/>
                </a:solidFill>
                <a:effectLst/>
                <a:latin typeface="Courier New" panose="02070309020205020404" pitchFamily="49" charset="0"/>
              </a:rPr>
              <a:t>, </a:t>
            </a:r>
            <a:r>
              <a:rPr lang="en" altLang="zh-TW" sz="2400" b="0" dirty="0" err="1">
                <a:solidFill>
                  <a:srgbClr val="000000"/>
                </a:solidFill>
                <a:effectLst/>
                <a:latin typeface="Courier New" panose="02070309020205020404" pitchFamily="49" charset="0"/>
              </a:rPr>
              <a:t>kernel_size</a:t>
            </a:r>
            <a:r>
              <a:rPr lang="en" altLang="zh-TW" sz="2400" b="0" dirty="0">
                <a:solidFill>
                  <a:srgbClr val="000000"/>
                </a:solidFill>
                <a:effectLst/>
                <a:latin typeface="Courier New" panose="02070309020205020404" pitchFamily="49" charset="0"/>
              </a:rPr>
              <a:t>=(</a:t>
            </a:r>
            <a:r>
              <a:rPr lang="en" altLang="zh-TW" sz="2400" b="0" dirty="0">
                <a:solidFill>
                  <a:srgbClr val="09885A"/>
                </a:solidFill>
                <a:effectLst/>
                <a:latin typeface="Courier New" panose="02070309020205020404" pitchFamily="49" charset="0"/>
              </a:rPr>
              <a:t>7</a:t>
            </a:r>
            <a:r>
              <a:rPr lang="en" altLang="zh-TW" sz="2400" b="0" dirty="0">
                <a:solidFill>
                  <a:srgbClr val="000000"/>
                </a:solidFill>
                <a:effectLst/>
                <a:latin typeface="Courier New" panose="02070309020205020404" pitchFamily="49" charset="0"/>
              </a:rPr>
              <a:t>, </a:t>
            </a:r>
            <a:r>
              <a:rPr lang="en" altLang="zh-TW" sz="2400" b="0" dirty="0">
                <a:solidFill>
                  <a:srgbClr val="09885A"/>
                </a:solidFill>
                <a:effectLst/>
                <a:latin typeface="Courier New" panose="02070309020205020404" pitchFamily="49" charset="0"/>
              </a:rPr>
              <a:t>7</a:t>
            </a:r>
            <a:r>
              <a:rPr lang="en" altLang="zh-TW" sz="2400" b="0" dirty="0">
                <a:solidFill>
                  <a:srgbClr val="000000"/>
                </a:solidFill>
                <a:effectLst/>
                <a:latin typeface="Courier New" panose="02070309020205020404" pitchFamily="49" charset="0"/>
              </a:rPr>
              <a:t>), stride=(</a:t>
            </a:r>
            <a:r>
              <a:rPr lang="en" altLang="zh-TW" sz="2400" b="0" dirty="0">
                <a:solidFill>
                  <a:srgbClr val="09885A"/>
                </a:solidFill>
                <a:effectLst/>
                <a:latin typeface="Courier New" panose="02070309020205020404" pitchFamily="49" charset="0"/>
              </a:rPr>
              <a:t>2</a:t>
            </a:r>
            <a:r>
              <a:rPr lang="en" altLang="zh-TW" sz="2400" b="0" dirty="0">
                <a:solidFill>
                  <a:srgbClr val="000000"/>
                </a:solidFill>
                <a:effectLst/>
                <a:latin typeface="Courier New" panose="02070309020205020404" pitchFamily="49" charset="0"/>
              </a:rPr>
              <a:t>, </a:t>
            </a:r>
            <a:r>
              <a:rPr lang="en" altLang="zh-TW" sz="2400" b="0" dirty="0">
                <a:solidFill>
                  <a:srgbClr val="09885A"/>
                </a:solidFill>
                <a:effectLst/>
                <a:latin typeface="Courier New" panose="02070309020205020404" pitchFamily="49" charset="0"/>
              </a:rPr>
              <a:t>2</a:t>
            </a:r>
            <a:r>
              <a:rPr lang="en" altLang="zh-TW" sz="2400" b="0" dirty="0">
                <a:solidFill>
                  <a:srgbClr val="000000"/>
                </a:solidFill>
                <a:effectLst/>
                <a:latin typeface="Courier New" panose="02070309020205020404" pitchFamily="49" charset="0"/>
              </a:rPr>
              <a:t>), padding=(</a:t>
            </a:r>
            <a:r>
              <a:rPr lang="en" altLang="zh-TW" sz="2400" b="0" dirty="0">
                <a:solidFill>
                  <a:srgbClr val="09885A"/>
                </a:solidFill>
                <a:effectLst/>
                <a:latin typeface="Courier New" panose="02070309020205020404" pitchFamily="49" charset="0"/>
              </a:rPr>
              <a:t>3</a:t>
            </a:r>
            <a:r>
              <a:rPr lang="en" altLang="zh-TW" sz="2400" b="0" dirty="0">
                <a:solidFill>
                  <a:srgbClr val="000000"/>
                </a:solidFill>
                <a:effectLst/>
                <a:latin typeface="Courier New" panose="02070309020205020404" pitchFamily="49" charset="0"/>
              </a:rPr>
              <a:t>, </a:t>
            </a:r>
            <a:r>
              <a:rPr lang="en" altLang="zh-TW" sz="2400" b="0" dirty="0">
                <a:solidFill>
                  <a:srgbClr val="09885A"/>
                </a:solidFill>
                <a:effectLst/>
                <a:latin typeface="Courier New" panose="02070309020205020404" pitchFamily="49" charset="0"/>
              </a:rPr>
              <a:t>3</a:t>
            </a:r>
            <a:r>
              <a:rPr lang="en" altLang="zh-TW" sz="2400" b="0" dirty="0">
                <a:solidFill>
                  <a:srgbClr val="000000"/>
                </a:solidFill>
                <a:effectLst/>
                <a:latin typeface="Courier New" panose="02070309020205020404" pitchFamily="49" charset="0"/>
              </a:rPr>
              <a:t>), bias=</a:t>
            </a:r>
            <a:r>
              <a:rPr lang="en" altLang="zh-TW" sz="2400" b="0" dirty="0">
                <a:solidFill>
                  <a:srgbClr val="0000FF"/>
                </a:solidFill>
                <a:effectLst/>
                <a:latin typeface="Courier New" panose="02070309020205020404" pitchFamily="49" charset="0"/>
              </a:rPr>
              <a:t>False</a:t>
            </a:r>
            <a:r>
              <a:rPr lang="en" altLang="zh-TW" sz="2400" b="0" dirty="0">
                <a:solidFill>
                  <a:srgbClr val="000000"/>
                </a:solidFill>
                <a:effectLst/>
                <a:latin typeface="Courier New" panose="02070309020205020404" pitchFamily="49" charset="0"/>
              </a:rPr>
              <a:t>)</a:t>
            </a:r>
          </a:p>
          <a:p>
            <a:r>
              <a:rPr lang="en" altLang="zh-TW" sz="2400" dirty="0">
                <a:solidFill>
                  <a:srgbClr val="000000"/>
                </a:solidFill>
                <a:latin typeface="Courier New" panose="02070309020205020404" pitchFamily="49" charset="0"/>
              </a:rPr>
              <a:t>.</a:t>
            </a:r>
          </a:p>
          <a:p>
            <a:r>
              <a:rPr lang="en" altLang="zh-TW" sz="2400" b="0" dirty="0">
                <a:solidFill>
                  <a:srgbClr val="000000"/>
                </a:solidFill>
                <a:effectLst/>
                <a:latin typeface="Courier New" panose="02070309020205020404" pitchFamily="49" charset="0"/>
              </a:rPr>
              <a:t>.</a:t>
            </a:r>
          </a:p>
          <a:p>
            <a:r>
              <a:rPr lang="en" altLang="zh-TW" sz="2400" dirty="0">
                <a:solidFill>
                  <a:srgbClr val="000000"/>
                </a:solidFill>
                <a:latin typeface="Courier New" panose="02070309020205020404" pitchFamily="49" charset="0"/>
              </a:rPr>
              <a:t>.</a:t>
            </a:r>
            <a:endParaRPr lang="en" altLang="zh-TW" sz="2400" b="0" dirty="0">
              <a:solidFill>
                <a:srgbClr val="000000"/>
              </a:solidFill>
              <a:effectLst/>
              <a:latin typeface="Courier New" panose="02070309020205020404" pitchFamily="49" charset="0"/>
            </a:endParaRPr>
          </a:p>
          <a:p>
            <a:r>
              <a:rPr lang="en" altLang="zh-TW" sz="2400" b="0" dirty="0" err="1">
                <a:solidFill>
                  <a:srgbClr val="000000"/>
                </a:solidFill>
                <a:effectLst/>
                <a:latin typeface="Courier New" panose="02070309020205020404" pitchFamily="49" charset="0"/>
              </a:rPr>
              <a:t>model.fc</a:t>
            </a:r>
            <a:r>
              <a:rPr lang="en" altLang="zh-TW" sz="2400" b="0" dirty="0">
                <a:solidFill>
                  <a:srgbClr val="000000"/>
                </a:solidFill>
                <a:effectLst/>
                <a:latin typeface="Courier New" panose="02070309020205020404" pitchFamily="49" charset="0"/>
              </a:rPr>
              <a:t> = </a:t>
            </a:r>
            <a:r>
              <a:rPr lang="en" altLang="zh-TW" sz="2400" b="0" dirty="0" err="1">
                <a:solidFill>
                  <a:srgbClr val="000000"/>
                </a:solidFill>
                <a:effectLst/>
                <a:latin typeface="Courier New" panose="02070309020205020404" pitchFamily="49" charset="0"/>
              </a:rPr>
              <a:t>nn.Linear</a:t>
            </a:r>
            <a:r>
              <a:rPr lang="en" altLang="zh-TW" sz="2400" b="0" dirty="0">
                <a:solidFill>
                  <a:srgbClr val="000000"/>
                </a:solidFill>
                <a:effectLst/>
                <a:latin typeface="Courier New" panose="02070309020205020404" pitchFamily="49" charset="0"/>
              </a:rPr>
              <a:t>(</a:t>
            </a:r>
            <a:r>
              <a:rPr lang="en" altLang="zh-TW" sz="2400" b="0" dirty="0" err="1">
                <a:solidFill>
                  <a:srgbClr val="000000"/>
                </a:solidFill>
                <a:effectLst/>
                <a:latin typeface="Courier New" panose="02070309020205020404" pitchFamily="49" charset="0"/>
              </a:rPr>
              <a:t>in_features</a:t>
            </a:r>
            <a:r>
              <a:rPr lang="en" altLang="zh-TW" sz="2400" b="0" dirty="0">
                <a:solidFill>
                  <a:srgbClr val="000000"/>
                </a:solidFill>
                <a:effectLst/>
                <a:latin typeface="Courier New" panose="02070309020205020404" pitchFamily="49" charset="0"/>
              </a:rPr>
              <a:t>=</a:t>
            </a:r>
            <a:r>
              <a:rPr lang="en" altLang="zh-TW" sz="2400" b="0" dirty="0" err="1">
                <a:solidFill>
                  <a:srgbClr val="000000"/>
                </a:solidFill>
                <a:effectLst/>
                <a:latin typeface="Courier New" panose="02070309020205020404" pitchFamily="49" charset="0"/>
              </a:rPr>
              <a:t>model.fc.in_features</a:t>
            </a:r>
            <a:r>
              <a:rPr lang="en" altLang="zh-TW" sz="2400" b="0" dirty="0">
                <a:solidFill>
                  <a:srgbClr val="000000"/>
                </a:solidFill>
                <a:effectLst/>
                <a:latin typeface="Courier New" panose="02070309020205020404" pitchFamily="49" charset="0"/>
              </a:rPr>
              <a:t>, </a:t>
            </a:r>
            <a:r>
              <a:rPr lang="en" altLang="zh-TW" sz="2400" b="0" dirty="0" err="1">
                <a:solidFill>
                  <a:srgbClr val="000000"/>
                </a:solidFill>
                <a:effectLst/>
                <a:latin typeface="Courier New" panose="02070309020205020404" pitchFamily="49" charset="0"/>
              </a:rPr>
              <a:t>out_features</a:t>
            </a:r>
            <a:r>
              <a:rPr lang="en" altLang="zh-TW" sz="2400" b="0" dirty="0">
                <a:solidFill>
                  <a:srgbClr val="000000"/>
                </a:solidFill>
                <a:effectLst/>
                <a:latin typeface="Courier New" panose="02070309020205020404" pitchFamily="49" charset="0"/>
              </a:rPr>
              <a:t>=</a:t>
            </a:r>
            <a:r>
              <a:rPr lang="en" altLang="zh-TW" sz="4000" b="1" dirty="0">
                <a:solidFill>
                  <a:srgbClr val="8D1515"/>
                </a:solidFill>
                <a:latin typeface="Courier New" panose="02070309020205020404" pitchFamily="49" charset="0"/>
              </a:rPr>
              <a:t>3</a:t>
            </a:r>
            <a:r>
              <a:rPr lang="en" altLang="zh-TW" sz="2400" b="0" dirty="0">
                <a:solidFill>
                  <a:srgbClr val="000000"/>
                </a:solidFill>
                <a:effectLst/>
                <a:latin typeface="Courier New" panose="02070309020205020404" pitchFamily="49" charset="0"/>
              </a:rPr>
              <a:t>, bias=</a:t>
            </a:r>
            <a:r>
              <a:rPr lang="en" altLang="zh-TW" sz="2400" b="0" dirty="0">
                <a:solidFill>
                  <a:srgbClr val="0000FF"/>
                </a:solidFill>
                <a:effectLst/>
                <a:latin typeface="Courier New" panose="02070309020205020404" pitchFamily="49" charset="0"/>
              </a:rPr>
              <a:t>True</a:t>
            </a:r>
            <a:r>
              <a:rPr lang="en" altLang="zh-TW" sz="2400"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33254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D9DDF99A-80A2-3F2F-DB86-CF44FD5B5C87}"/>
              </a:ext>
            </a:extLst>
          </p:cNvPr>
          <p:cNvGraphicFramePr>
            <a:graphicFrameLocks noGrp="1"/>
          </p:cNvGraphicFramePr>
          <p:nvPr>
            <p:extLst>
              <p:ext uri="{D42A27DB-BD31-4B8C-83A1-F6EECF244321}">
                <p14:modId xmlns:p14="http://schemas.microsoft.com/office/powerpoint/2010/main" val="2873495394"/>
              </p:ext>
            </p:extLst>
          </p:nvPr>
        </p:nvGraphicFramePr>
        <p:xfrm>
          <a:off x="6388068" y="2964921"/>
          <a:ext cx="5717976" cy="2761528"/>
        </p:xfrm>
        <a:graphic>
          <a:graphicData uri="http://schemas.openxmlformats.org/drawingml/2006/table">
            <a:tbl>
              <a:tblPr firstRow="1" bandRow="1">
                <a:tableStyleId>{8A107856-5554-42FB-B03E-39F5DBC370BA}</a:tableStyleId>
              </a:tblPr>
              <a:tblGrid>
                <a:gridCol w="1429494">
                  <a:extLst>
                    <a:ext uri="{9D8B030D-6E8A-4147-A177-3AD203B41FA5}">
                      <a16:colId xmlns:a16="http://schemas.microsoft.com/office/drawing/2014/main" val="516902240"/>
                    </a:ext>
                  </a:extLst>
                </a:gridCol>
                <a:gridCol w="1429494">
                  <a:extLst>
                    <a:ext uri="{9D8B030D-6E8A-4147-A177-3AD203B41FA5}">
                      <a16:colId xmlns:a16="http://schemas.microsoft.com/office/drawing/2014/main" val="499670940"/>
                    </a:ext>
                  </a:extLst>
                </a:gridCol>
                <a:gridCol w="1429494">
                  <a:extLst>
                    <a:ext uri="{9D8B030D-6E8A-4147-A177-3AD203B41FA5}">
                      <a16:colId xmlns:a16="http://schemas.microsoft.com/office/drawing/2014/main" val="4051969910"/>
                    </a:ext>
                  </a:extLst>
                </a:gridCol>
                <a:gridCol w="1429494">
                  <a:extLst>
                    <a:ext uri="{9D8B030D-6E8A-4147-A177-3AD203B41FA5}">
                      <a16:colId xmlns:a16="http://schemas.microsoft.com/office/drawing/2014/main" val="2370043269"/>
                    </a:ext>
                  </a:extLst>
                </a:gridCol>
              </a:tblGrid>
              <a:tr h="658408">
                <a:tc>
                  <a:txBody>
                    <a:bodyPr/>
                    <a:lstStyle/>
                    <a:p>
                      <a:pPr algn="ctr"/>
                      <a:r>
                        <a:rPr lang="en-US" altLang="zh-TW" sz="2000" dirty="0"/>
                        <a:t>N (%)</a:t>
                      </a:r>
                      <a:endParaRPr lang="zh-TW" altLang="en-US" sz="2000" dirty="0"/>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未中風</a:t>
                      </a:r>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腦出血</a:t>
                      </a:r>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腦缺血</a:t>
                      </a:r>
                    </a:p>
                  </a:txBody>
                  <a:tcPr/>
                </a:tc>
                <a:extLst>
                  <a:ext uri="{0D108BD9-81ED-4DB2-BD59-A6C34878D82A}">
                    <a16:rowId xmlns:a16="http://schemas.microsoft.com/office/drawing/2014/main" val="4009116157"/>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未中風</a:t>
                      </a:r>
                      <a:endParaRPr lang="en-US" altLang="zh-TW" sz="2000" dirty="0">
                        <a:latin typeface="Microsoft JhengHei" panose="020B0604030504040204" pitchFamily="34" charset="-120"/>
                        <a:ea typeface="Microsoft JhengHei" panose="020B0604030504040204" pitchFamily="34" charset="-120"/>
                      </a:endParaRPr>
                    </a:p>
                    <a:p>
                      <a:pPr algn="ctr"/>
                      <a:r>
                        <a:rPr lang="en-US" altLang="zh-TW" sz="2000" dirty="0">
                          <a:latin typeface="Microsoft JhengHei" panose="020B0604030504040204" pitchFamily="34" charset="-120"/>
                          <a:ea typeface="Microsoft JhengHei" panose="020B0604030504040204" pitchFamily="34" charset="-120"/>
                        </a:rPr>
                        <a:t>74</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7 (9.5)</a:t>
                      </a:r>
                      <a:endParaRPr lang="zh-TW" altLang="en-US" sz="2000" dirty="0"/>
                    </a:p>
                  </a:txBody>
                  <a:tcPr/>
                </a:tc>
                <a:tc>
                  <a:txBody>
                    <a:bodyPr/>
                    <a:lstStyle/>
                    <a:p>
                      <a:pPr algn="ctr"/>
                      <a:r>
                        <a:rPr lang="en-US" altLang="zh-TW" sz="2000" dirty="0"/>
                        <a:t>6 (8.1)</a:t>
                      </a:r>
                      <a:endParaRPr lang="zh-TW" altLang="en-US" sz="2000" dirty="0"/>
                    </a:p>
                  </a:txBody>
                  <a:tcPr/>
                </a:tc>
                <a:tc>
                  <a:txBody>
                    <a:bodyPr/>
                    <a:lstStyle/>
                    <a:p>
                      <a:pPr algn="ctr"/>
                      <a:r>
                        <a:rPr lang="en-US" altLang="zh-TW" sz="2000" dirty="0"/>
                        <a:t>61 (82.4)</a:t>
                      </a:r>
                      <a:endParaRPr lang="zh-TW" altLang="en-US" sz="2000" dirty="0"/>
                    </a:p>
                  </a:txBody>
                  <a:tcPr/>
                </a:tc>
                <a:extLst>
                  <a:ext uri="{0D108BD9-81ED-4DB2-BD59-A6C34878D82A}">
                    <a16:rowId xmlns:a16="http://schemas.microsoft.com/office/drawing/2014/main" val="4005479469"/>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腦出血</a:t>
                      </a:r>
                      <a:endParaRPr lang="en-US" altLang="zh-TW" sz="2000" dirty="0">
                        <a:latin typeface="Microsoft JhengHei" panose="020B0604030504040204" pitchFamily="34" charset="-120"/>
                        <a:ea typeface="Microsoft JhengHei" panose="020B0604030504040204" pitchFamily="34" charset="-120"/>
                      </a:endParaRPr>
                    </a:p>
                    <a:p>
                      <a:pPr algn="ctr"/>
                      <a:r>
                        <a:rPr lang="en-US" altLang="zh-TW" sz="2000" dirty="0">
                          <a:latin typeface="Microsoft JhengHei" panose="020B0604030504040204" pitchFamily="34" charset="-120"/>
                          <a:ea typeface="Microsoft JhengHei" panose="020B0604030504040204" pitchFamily="34" charset="-120"/>
                        </a:rPr>
                        <a:t>30</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3 (10.0)</a:t>
                      </a:r>
                      <a:endParaRPr lang="zh-TW" altLang="en-US" sz="2000" dirty="0"/>
                    </a:p>
                  </a:txBody>
                  <a:tcPr/>
                </a:tc>
                <a:tc>
                  <a:txBody>
                    <a:bodyPr/>
                    <a:lstStyle/>
                    <a:p>
                      <a:pPr algn="ctr"/>
                      <a:r>
                        <a:rPr lang="en-US" altLang="zh-TW" sz="2000" dirty="0"/>
                        <a:t>2 (6.7)</a:t>
                      </a:r>
                      <a:endParaRPr lang="zh-TW" altLang="en-US" sz="2000" dirty="0"/>
                    </a:p>
                  </a:txBody>
                  <a:tcPr/>
                </a:tc>
                <a:tc>
                  <a:txBody>
                    <a:bodyPr/>
                    <a:lstStyle/>
                    <a:p>
                      <a:pPr algn="ctr"/>
                      <a:r>
                        <a:rPr lang="en-US" altLang="zh-TW" sz="2000" dirty="0"/>
                        <a:t>25 (83.3)</a:t>
                      </a:r>
                      <a:endParaRPr lang="zh-TW" altLang="en-US" sz="2000" dirty="0"/>
                    </a:p>
                  </a:txBody>
                  <a:tcPr/>
                </a:tc>
                <a:extLst>
                  <a:ext uri="{0D108BD9-81ED-4DB2-BD59-A6C34878D82A}">
                    <a16:rowId xmlns:a16="http://schemas.microsoft.com/office/drawing/2014/main" val="2975385688"/>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腦缺血</a:t>
                      </a:r>
                      <a:endParaRPr lang="en-US" altLang="zh-TW" sz="2000" dirty="0">
                        <a:latin typeface="Microsoft JhengHei" panose="020B0604030504040204" pitchFamily="34" charset="-120"/>
                        <a:ea typeface="Microsoft JhengHei" panose="020B0604030504040204" pitchFamily="34" charset="-120"/>
                      </a:endParaRPr>
                    </a:p>
                    <a:p>
                      <a:pPr algn="ctr"/>
                      <a:r>
                        <a:rPr lang="en-US" altLang="zh-TW" sz="2000" dirty="0">
                          <a:latin typeface="Microsoft JhengHei" panose="020B0604030504040204" pitchFamily="34" charset="-120"/>
                          <a:ea typeface="Microsoft JhengHei" panose="020B0604030504040204" pitchFamily="34" charset="-120"/>
                        </a:rPr>
                        <a:t>139</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17 (12.2)</a:t>
                      </a:r>
                      <a:endParaRPr lang="zh-TW" altLang="en-US" sz="2000" dirty="0"/>
                    </a:p>
                  </a:txBody>
                  <a:tcPr/>
                </a:tc>
                <a:tc>
                  <a:txBody>
                    <a:bodyPr/>
                    <a:lstStyle/>
                    <a:p>
                      <a:pPr algn="ctr"/>
                      <a:r>
                        <a:rPr lang="en-US" altLang="zh-TW" sz="2000" dirty="0"/>
                        <a:t>3 (2.2)</a:t>
                      </a:r>
                      <a:endParaRPr lang="zh-TW" altLang="en-US" sz="2000" dirty="0"/>
                    </a:p>
                  </a:txBody>
                  <a:tcPr/>
                </a:tc>
                <a:tc>
                  <a:txBody>
                    <a:bodyPr/>
                    <a:lstStyle/>
                    <a:p>
                      <a:pPr algn="ctr"/>
                      <a:r>
                        <a:rPr lang="en-US" altLang="zh-TW" sz="2000" dirty="0"/>
                        <a:t>119 (85.6)</a:t>
                      </a:r>
                      <a:endParaRPr lang="zh-TW" altLang="en-US" sz="2000" dirty="0"/>
                    </a:p>
                  </a:txBody>
                  <a:tcPr/>
                </a:tc>
                <a:extLst>
                  <a:ext uri="{0D108BD9-81ED-4DB2-BD59-A6C34878D82A}">
                    <a16:rowId xmlns:a16="http://schemas.microsoft.com/office/drawing/2014/main" val="2505154376"/>
                  </a:ext>
                </a:extLst>
              </a:tr>
            </a:tbl>
          </a:graphicData>
        </a:graphic>
      </p:graphicFrame>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a:solidFill>
                  <a:schemeClr val="bg1"/>
                </a:solidFill>
                <a:latin typeface="Arial" panose="020B0604020202020204" pitchFamily="34" charset="0"/>
                <a:cs typeface="Arial" panose="020B0604020202020204" pitchFamily="34" charset="0"/>
              </a:rPr>
              <a:t>Preliminary results and model validation</a:t>
            </a:r>
            <a:endParaRPr kumimoji="1" lang="zh-TW" altLang="en-US" b="1" dirty="0">
              <a:solidFill>
                <a:schemeClr val="bg1"/>
              </a:solidFill>
              <a:latin typeface="Arial" panose="020B0604020202020204" pitchFamily="34" charset="0"/>
              <a:cs typeface="Arial" panose="020B0604020202020204" pitchFamily="34" charset="0"/>
            </a:endParaRPr>
          </a:p>
        </p:txBody>
      </p:sp>
      <p:sp>
        <p:nvSpPr>
          <p:cNvPr id="5" name="圓角矩形 4">
            <a:extLst>
              <a:ext uri="{FF2B5EF4-FFF2-40B4-BE49-F238E27FC236}">
                <a16:creationId xmlns:a16="http://schemas.microsoft.com/office/drawing/2014/main" id="{5E91437B-98E3-501E-FE3D-799AB842E6BB}"/>
              </a:ext>
            </a:extLst>
          </p:cNvPr>
          <p:cNvSpPr/>
          <p:nvPr/>
        </p:nvSpPr>
        <p:spPr>
          <a:xfrm>
            <a:off x="10646229" y="2862943"/>
            <a:ext cx="1459815" cy="2735610"/>
          </a:xfrm>
          <a:prstGeom prst="roundRect">
            <a:avLst/>
          </a:prstGeom>
          <a:noFill/>
          <a:ln w="76200">
            <a:solidFill>
              <a:srgbClr val="8D151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aphicFrame>
        <p:nvGraphicFramePr>
          <p:cNvPr id="2" name="圖表 1">
            <a:extLst>
              <a:ext uri="{FF2B5EF4-FFF2-40B4-BE49-F238E27FC236}">
                <a16:creationId xmlns:a16="http://schemas.microsoft.com/office/drawing/2014/main" id="{A8322079-201A-B51F-C3D3-5EE50D639C9E}"/>
              </a:ext>
            </a:extLst>
          </p:cNvPr>
          <p:cNvGraphicFramePr>
            <a:graphicFrameLocks/>
          </p:cNvGraphicFramePr>
          <p:nvPr>
            <p:extLst>
              <p:ext uri="{D42A27DB-BD31-4B8C-83A1-F6EECF244321}">
                <p14:modId xmlns:p14="http://schemas.microsoft.com/office/powerpoint/2010/main" val="191063582"/>
              </p:ext>
            </p:extLst>
          </p:nvPr>
        </p:nvGraphicFramePr>
        <p:xfrm>
          <a:off x="319907" y="2346872"/>
          <a:ext cx="5252797" cy="3570452"/>
        </p:xfrm>
        <a:graphic>
          <a:graphicData uri="http://schemas.openxmlformats.org/drawingml/2006/chart">
            <c:chart xmlns:c="http://schemas.openxmlformats.org/drawingml/2006/chart" xmlns:r="http://schemas.openxmlformats.org/officeDocument/2006/relationships" r:id="rId3"/>
          </a:graphicData>
        </a:graphic>
      </p:graphicFrame>
      <p:sp>
        <p:nvSpPr>
          <p:cNvPr id="6" name="文字方塊 5">
            <a:extLst>
              <a:ext uri="{FF2B5EF4-FFF2-40B4-BE49-F238E27FC236}">
                <a16:creationId xmlns:a16="http://schemas.microsoft.com/office/drawing/2014/main" id="{240941F0-03B6-1579-218F-BA6C2A9E302E}"/>
              </a:ext>
            </a:extLst>
          </p:cNvPr>
          <p:cNvSpPr txBox="1"/>
          <p:nvPr/>
        </p:nvSpPr>
        <p:spPr>
          <a:xfrm>
            <a:off x="0" y="1408361"/>
            <a:ext cx="4649030" cy="1077218"/>
          </a:xfrm>
          <a:prstGeom prst="rect">
            <a:avLst/>
          </a:prstGeom>
          <a:noFill/>
        </p:spPr>
        <p:txBody>
          <a:bodyPr wrap="none" rtlCol="0">
            <a:spAutoFit/>
          </a:bodyPr>
          <a:lstStyle/>
          <a:p>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Learning rate = 0.0003</a:t>
            </a:r>
          </a:p>
          <a:p>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Epoch = 20</a:t>
            </a:r>
            <a:endPar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7" name="文字方塊 6">
            <a:extLst>
              <a:ext uri="{FF2B5EF4-FFF2-40B4-BE49-F238E27FC236}">
                <a16:creationId xmlns:a16="http://schemas.microsoft.com/office/drawing/2014/main" id="{9FC8C4F6-E175-2858-BB70-F565E5BEE789}"/>
              </a:ext>
            </a:extLst>
          </p:cNvPr>
          <p:cNvSpPr txBox="1"/>
          <p:nvPr/>
        </p:nvSpPr>
        <p:spPr>
          <a:xfrm>
            <a:off x="6096000" y="1427541"/>
            <a:ext cx="3591048" cy="584775"/>
          </a:xfrm>
          <a:prstGeom prst="rect">
            <a:avLst/>
          </a:prstGeom>
          <a:noFill/>
        </p:spPr>
        <p:txBody>
          <a:bodyPr wrap="none" rtlCol="0">
            <a:spAutoFit/>
          </a:bodyPr>
          <a:lstStyle/>
          <a:p>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Confusion matrix</a:t>
            </a:r>
            <a:endPar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9" name="文字方塊 8">
            <a:extLst>
              <a:ext uri="{FF2B5EF4-FFF2-40B4-BE49-F238E27FC236}">
                <a16:creationId xmlns:a16="http://schemas.microsoft.com/office/drawing/2014/main" id="{487139C5-0A8E-3C56-CB9F-7D58EA166F7F}"/>
              </a:ext>
            </a:extLst>
          </p:cNvPr>
          <p:cNvSpPr txBox="1"/>
          <p:nvPr/>
        </p:nvSpPr>
        <p:spPr>
          <a:xfrm rot="16200000">
            <a:off x="5241325" y="4099010"/>
            <a:ext cx="1709351" cy="369332"/>
          </a:xfrm>
          <a:prstGeom prst="rect">
            <a:avLst/>
          </a:prstGeom>
          <a:noFill/>
        </p:spPr>
        <p:txBody>
          <a:bodyPr wrap="square">
            <a:spAutoFit/>
          </a:bodyPr>
          <a:lstStyle/>
          <a:p>
            <a:r>
              <a:rPr kumimoji="1" lang="en-US" altLang="zh-TW"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True label</a:t>
            </a:r>
            <a:endParaRPr kumimoji="1" lang="zh-TW" altLang="en-US"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1" name="文字方塊 10">
            <a:extLst>
              <a:ext uri="{FF2B5EF4-FFF2-40B4-BE49-F238E27FC236}">
                <a16:creationId xmlns:a16="http://schemas.microsoft.com/office/drawing/2014/main" id="{9A0CC722-9382-DA19-7F30-D3B0D8D85A5F}"/>
              </a:ext>
            </a:extLst>
          </p:cNvPr>
          <p:cNvSpPr txBox="1"/>
          <p:nvPr/>
        </p:nvSpPr>
        <p:spPr>
          <a:xfrm>
            <a:off x="8200768" y="2442622"/>
            <a:ext cx="2557848" cy="369332"/>
          </a:xfrm>
          <a:prstGeom prst="rect">
            <a:avLst/>
          </a:prstGeom>
          <a:noFill/>
        </p:spPr>
        <p:txBody>
          <a:bodyPr wrap="square">
            <a:spAutoFit/>
          </a:bodyPr>
          <a:lstStyle/>
          <a:p>
            <a:r>
              <a:rPr kumimoji="1" lang="en-US" altLang="zh-TW"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Prediction by model</a:t>
            </a:r>
            <a:endParaRPr kumimoji="1" lang="zh-TW" altLang="en-US"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3" name="圓角矩形 12">
            <a:extLst>
              <a:ext uri="{FF2B5EF4-FFF2-40B4-BE49-F238E27FC236}">
                <a16:creationId xmlns:a16="http://schemas.microsoft.com/office/drawing/2014/main" id="{3C35A967-0798-1976-E72C-A427C1A5967C}"/>
              </a:ext>
            </a:extLst>
          </p:cNvPr>
          <p:cNvSpPr/>
          <p:nvPr/>
        </p:nvSpPr>
        <p:spPr>
          <a:xfrm>
            <a:off x="7851228" y="3610303"/>
            <a:ext cx="1371600" cy="662152"/>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4" name="圓角矩形 13">
            <a:extLst>
              <a:ext uri="{FF2B5EF4-FFF2-40B4-BE49-F238E27FC236}">
                <a16:creationId xmlns:a16="http://schemas.microsoft.com/office/drawing/2014/main" id="{7670E7FE-0B79-B94C-7624-05AF508137E1}"/>
              </a:ext>
            </a:extLst>
          </p:cNvPr>
          <p:cNvSpPr/>
          <p:nvPr/>
        </p:nvSpPr>
        <p:spPr>
          <a:xfrm>
            <a:off x="9274629" y="4281737"/>
            <a:ext cx="1371600" cy="662152"/>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圓角矩形 14">
            <a:extLst>
              <a:ext uri="{FF2B5EF4-FFF2-40B4-BE49-F238E27FC236}">
                <a16:creationId xmlns:a16="http://schemas.microsoft.com/office/drawing/2014/main" id="{D88257A6-FA67-400C-FD01-FACF7FE42CA2}"/>
              </a:ext>
            </a:extLst>
          </p:cNvPr>
          <p:cNvSpPr/>
          <p:nvPr/>
        </p:nvSpPr>
        <p:spPr>
          <a:xfrm>
            <a:off x="10690336" y="4943889"/>
            <a:ext cx="1371600" cy="662152"/>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87426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2" grpId="0">
        <p:bldAsOne/>
      </p:bldGraphic>
      <p:bldP spid="6" grpId="0"/>
      <p:bldP spid="7" grpId="1"/>
      <p:bldP spid="9" grpId="0"/>
      <p:bldP spid="9" grpId="1"/>
      <p:bldP spid="11" grpId="0"/>
      <p:bldP spid="11" grpId="1"/>
      <p:bldP spid="13" grpId="0" animBg="1"/>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Troubleshooting 1: unbalanced data [1] </a:t>
            </a:r>
            <a:endParaRPr kumimoji="1" lang="zh-TW" altLang="en-US" b="1" dirty="0">
              <a:solidFill>
                <a:schemeClr val="bg1"/>
              </a:solidFill>
              <a:latin typeface="Arial" panose="020B0604020202020204" pitchFamily="34" charset="0"/>
              <a:cs typeface="Arial" panose="020B0604020202020204" pitchFamily="34" charset="0"/>
            </a:endParaRPr>
          </a:p>
        </p:txBody>
      </p:sp>
      <p:sp>
        <p:nvSpPr>
          <p:cNvPr id="2" name="圓角矩形 1">
            <a:extLst>
              <a:ext uri="{FF2B5EF4-FFF2-40B4-BE49-F238E27FC236}">
                <a16:creationId xmlns:a16="http://schemas.microsoft.com/office/drawing/2014/main" id="{D5871521-10FC-4142-09D9-DB63FF87B1EA}"/>
              </a:ext>
            </a:extLst>
          </p:cNvPr>
          <p:cNvSpPr/>
          <p:nvPr/>
        </p:nvSpPr>
        <p:spPr>
          <a:xfrm>
            <a:off x="339823" y="1940328"/>
            <a:ext cx="3001617"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4000" dirty="0">
                <a:latin typeface="Microsoft JhengHei" panose="020B0604030504040204" pitchFamily="34" charset="-120"/>
                <a:ea typeface="Microsoft JhengHei" panose="020B0604030504040204" pitchFamily="34" charset="-120"/>
                <a:cs typeface="Arial" panose="020B0604020202020204" pitchFamily="34" charset="0"/>
              </a:rPr>
              <a:t>未中風</a:t>
            </a:r>
          </a:p>
        </p:txBody>
      </p:sp>
      <p:sp>
        <p:nvSpPr>
          <p:cNvPr id="3" name="圓角矩形 2">
            <a:extLst>
              <a:ext uri="{FF2B5EF4-FFF2-40B4-BE49-F238E27FC236}">
                <a16:creationId xmlns:a16="http://schemas.microsoft.com/office/drawing/2014/main" id="{B2D1AAA3-6BEE-95D4-7631-70CC66151649}"/>
              </a:ext>
            </a:extLst>
          </p:cNvPr>
          <p:cNvSpPr/>
          <p:nvPr/>
        </p:nvSpPr>
        <p:spPr>
          <a:xfrm>
            <a:off x="339824" y="3434856"/>
            <a:ext cx="3001616"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4000" dirty="0">
                <a:latin typeface="Microsoft JhengHei" panose="020B0604030504040204" pitchFamily="34" charset="-120"/>
                <a:ea typeface="Microsoft JhengHei" panose="020B0604030504040204" pitchFamily="34" charset="-120"/>
                <a:cs typeface="Arial" panose="020B0604020202020204" pitchFamily="34" charset="0"/>
              </a:rPr>
              <a:t>腦出血</a:t>
            </a:r>
          </a:p>
        </p:txBody>
      </p:sp>
      <p:sp>
        <p:nvSpPr>
          <p:cNvPr id="5" name="圓角矩形 4">
            <a:extLst>
              <a:ext uri="{FF2B5EF4-FFF2-40B4-BE49-F238E27FC236}">
                <a16:creationId xmlns:a16="http://schemas.microsoft.com/office/drawing/2014/main" id="{C9BE7063-18EE-DDA4-D412-D5B641076B21}"/>
              </a:ext>
            </a:extLst>
          </p:cNvPr>
          <p:cNvSpPr/>
          <p:nvPr/>
        </p:nvSpPr>
        <p:spPr>
          <a:xfrm>
            <a:off x="339824" y="4929384"/>
            <a:ext cx="3001616"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4000" dirty="0">
                <a:latin typeface="Microsoft JhengHei" panose="020B0604030504040204" pitchFamily="34" charset="-120"/>
                <a:ea typeface="Microsoft JhengHei" panose="020B0604030504040204" pitchFamily="34" charset="-120"/>
                <a:cs typeface="Arial" panose="020B0604020202020204" pitchFamily="34" charset="0"/>
              </a:rPr>
              <a:t>腦缺血</a:t>
            </a:r>
          </a:p>
        </p:txBody>
      </p:sp>
      <p:sp>
        <p:nvSpPr>
          <p:cNvPr id="6" name="文字方塊 5">
            <a:extLst>
              <a:ext uri="{FF2B5EF4-FFF2-40B4-BE49-F238E27FC236}">
                <a16:creationId xmlns:a16="http://schemas.microsoft.com/office/drawing/2014/main" id="{A264C878-A93E-D50A-A3CC-E4024390FF3F}"/>
              </a:ext>
            </a:extLst>
          </p:cNvPr>
          <p:cNvSpPr txBox="1"/>
          <p:nvPr/>
        </p:nvSpPr>
        <p:spPr>
          <a:xfrm>
            <a:off x="3348067" y="2204038"/>
            <a:ext cx="3111749" cy="584775"/>
          </a:xfrm>
          <a:prstGeom prst="rect">
            <a:avLst/>
          </a:prstGeom>
          <a:noFill/>
        </p:spPr>
        <p:txBody>
          <a:bodyPr wrap="none" rtlCol="0">
            <a:spAutoFit/>
          </a:bodyPr>
          <a:lstStyle/>
          <a:p>
            <a:r>
              <a:rPr kumimoji="1" lang="en-US" altLang="zh-TW" sz="3200" dirty="0">
                <a:solidFill>
                  <a:srgbClr val="8D1515"/>
                </a:solidFill>
                <a:latin typeface="Arial" panose="020B0604020202020204" pitchFamily="34" charset="0"/>
                <a:cs typeface="Arial" panose="020B0604020202020204" pitchFamily="34" charset="0"/>
              </a:rPr>
              <a:t>N=592  </a:t>
            </a:r>
            <a:r>
              <a:rPr kumimoji="1" lang="en-US" altLang="zh-TW" sz="3200" dirty="0">
                <a:solidFill>
                  <a:srgbClr val="8D1515"/>
                </a:solidFill>
                <a:latin typeface="Arial" panose="020B0604020202020204" pitchFamily="34" charset="0"/>
                <a:cs typeface="Arial" panose="020B0604020202020204" pitchFamily="34" charset="0"/>
                <a:sym typeface="Wingdings" pitchFamily="2" charset="2"/>
              </a:rPr>
              <a:t>  1117</a:t>
            </a:r>
            <a:endParaRPr kumimoji="1" lang="zh-TW" altLang="en-US" sz="3200" dirty="0">
              <a:solidFill>
                <a:srgbClr val="8D1515"/>
              </a:solidFill>
              <a:latin typeface="Arial" panose="020B0604020202020204" pitchFamily="34" charset="0"/>
              <a:cs typeface="Arial" panose="020B0604020202020204" pitchFamily="34" charset="0"/>
            </a:endParaRPr>
          </a:p>
        </p:txBody>
      </p:sp>
      <p:sp>
        <p:nvSpPr>
          <p:cNvPr id="7" name="文字方塊 6">
            <a:extLst>
              <a:ext uri="{FF2B5EF4-FFF2-40B4-BE49-F238E27FC236}">
                <a16:creationId xmlns:a16="http://schemas.microsoft.com/office/drawing/2014/main" id="{13831F7C-BE64-8250-66FD-9036CCA1B509}"/>
              </a:ext>
            </a:extLst>
          </p:cNvPr>
          <p:cNvSpPr txBox="1"/>
          <p:nvPr/>
        </p:nvSpPr>
        <p:spPr>
          <a:xfrm>
            <a:off x="3341440" y="3770268"/>
            <a:ext cx="3111749" cy="584775"/>
          </a:xfrm>
          <a:prstGeom prst="rect">
            <a:avLst/>
          </a:prstGeom>
          <a:noFill/>
        </p:spPr>
        <p:txBody>
          <a:bodyPr wrap="none" rtlCol="0">
            <a:spAutoFit/>
          </a:bodyPr>
          <a:lstStyle/>
          <a:p>
            <a:r>
              <a:rPr kumimoji="1" lang="en-US" altLang="zh-TW" sz="3200" dirty="0">
                <a:solidFill>
                  <a:srgbClr val="8D1515"/>
                </a:solidFill>
                <a:latin typeface="Arial" panose="020B0604020202020204" pitchFamily="34" charset="0"/>
                <a:cs typeface="Arial" panose="020B0604020202020204" pitchFamily="34" charset="0"/>
              </a:rPr>
              <a:t>N=240  </a:t>
            </a:r>
            <a:r>
              <a:rPr kumimoji="1" lang="en-US" altLang="zh-TW" sz="3200" dirty="0">
                <a:solidFill>
                  <a:srgbClr val="8D1515"/>
                </a:solidFill>
                <a:latin typeface="Arial" panose="020B0604020202020204" pitchFamily="34" charset="0"/>
                <a:cs typeface="Arial" panose="020B0604020202020204" pitchFamily="34" charset="0"/>
                <a:sym typeface="Wingdings" pitchFamily="2" charset="2"/>
              </a:rPr>
              <a:t>  1117</a:t>
            </a:r>
            <a:endParaRPr kumimoji="1" lang="zh-TW" altLang="en-US" sz="3200" dirty="0">
              <a:solidFill>
                <a:srgbClr val="8D1515"/>
              </a:solidFill>
              <a:latin typeface="Arial" panose="020B0604020202020204" pitchFamily="34" charset="0"/>
              <a:cs typeface="Arial" panose="020B0604020202020204" pitchFamily="34" charset="0"/>
            </a:endParaRPr>
          </a:p>
        </p:txBody>
      </p:sp>
      <p:sp>
        <p:nvSpPr>
          <p:cNvPr id="8" name="文字方塊 7">
            <a:extLst>
              <a:ext uri="{FF2B5EF4-FFF2-40B4-BE49-F238E27FC236}">
                <a16:creationId xmlns:a16="http://schemas.microsoft.com/office/drawing/2014/main" id="{7BC6FECE-17C5-5784-4435-6009709AE696}"/>
              </a:ext>
            </a:extLst>
          </p:cNvPr>
          <p:cNvSpPr txBox="1"/>
          <p:nvPr/>
        </p:nvSpPr>
        <p:spPr>
          <a:xfrm>
            <a:off x="3341440" y="5213960"/>
            <a:ext cx="1571264" cy="584775"/>
          </a:xfrm>
          <a:prstGeom prst="rect">
            <a:avLst/>
          </a:prstGeom>
          <a:noFill/>
        </p:spPr>
        <p:txBody>
          <a:bodyPr wrap="none" rtlCol="0">
            <a:spAutoFit/>
          </a:bodyPr>
          <a:lstStyle/>
          <a:p>
            <a:r>
              <a:rPr kumimoji="1" lang="en-US" altLang="zh-TW" sz="3200" dirty="0">
                <a:solidFill>
                  <a:srgbClr val="8D1515"/>
                </a:solidFill>
                <a:latin typeface="Arial" panose="020B0604020202020204" pitchFamily="34" charset="0"/>
                <a:cs typeface="Arial" panose="020B0604020202020204" pitchFamily="34" charset="0"/>
              </a:rPr>
              <a:t>N=1117</a:t>
            </a:r>
            <a:endParaRPr kumimoji="1" lang="zh-TW" altLang="en-US" sz="3200" dirty="0">
              <a:solidFill>
                <a:srgbClr val="8D1515"/>
              </a:solidFill>
              <a:latin typeface="Arial" panose="020B0604020202020204" pitchFamily="34" charset="0"/>
              <a:cs typeface="Arial" panose="020B0604020202020204" pitchFamily="34" charset="0"/>
            </a:endParaRPr>
          </a:p>
        </p:txBody>
      </p:sp>
      <p:sp>
        <p:nvSpPr>
          <p:cNvPr id="9" name="圓角矩形 8">
            <a:extLst>
              <a:ext uri="{FF2B5EF4-FFF2-40B4-BE49-F238E27FC236}">
                <a16:creationId xmlns:a16="http://schemas.microsoft.com/office/drawing/2014/main" id="{8DBD8A7B-A0D0-1B06-85DD-90759234D56B}"/>
              </a:ext>
            </a:extLst>
          </p:cNvPr>
          <p:cNvSpPr/>
          <p:nvPr/>
        </p:nvSpPr>
        <p:spPr>
          <a:xfrm>
            <a:off x="6614727" y="1950140"/>
            <a:ext cx="1099931"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1</a:t>
            </a:r>
            <a:endParaRPr kumimoji="1" lang="zh-TW" altLang="en-US" sz="4000" dirty="0">
              <a:latin typeface="Arial" panose="020B0604020202020204" pitchFamily="34" charset="0"/>
              <a:cs typeface="Arial" panose="020B0604020202020204" pitchFamily="34" charset="0"/>
            </a:endParaRPr>
          </a:p>
        </p:txBody>
      </p:sp>
      <p:sp>
        <p:nvSpPr>
          <p:cNvPr id="10" name="圓角矩形 9">
            <a:extLst>
              <a:ext uri="{FF2B5EF4-FFF2-40B4-BE49-F238E27FC236}">
                <a16:creationId xmlns:a16="http://schemas.microsoft.com/office/drawing/2014/main" id="{90373939-EEDD-F4B3-FD09-EFD967F8C880}"/>
              </a:ext>
            </a:extLst>
          </p:cNvPr>
          <p:cNvSpPr/>
          <p:nvPr/>
        </p:nvSpPr>
        <p:spPr>
          <a:xfrm>
            <a:off x="6614727" y="3496124"/>
            <a:ext cx="1099931"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1</a:t>
            </a:r>
            <a:endParaRPr kumimoji="1" lang="zh-TW" altLang="en-US" sz="4000" dirty="0">
              <a:latin typeface="Arial" panose="020B0604020202020204" pitchFamily="34" charset="0"/>
              <a:cs typeface="Arial" panose="020B0604020202020204" pitchFamily="34" charset="0"/>
            </a:endParaRPr>
          </a:p>
        </p:txBody>
      </p:sp>
      <p:sp>
        <p:nvSpPr>
          <p:cNvPr id="11" name="圓角矩形 10">
            <a:extLst>
              <a:ext uri="{FF2B5EF4-FFF2-40B4-BE49-F238E27FC236}">
                <a16:creationId xmlns:a16="http://schemas.microsoft.com/office/drawing/2014/main" id="{EA6BA2B5-FD29-DDE3-5CED-B85AEBE40CB9}"/>
              </a:ext>
            </a:extLst>
          </p:cNvPr>
          <p:cNvSpPr/>
          <p:nvPr/>
        </p:nvSpPr>
        <p:spPr>
          <a:xfrm>
            <a:off x="6614726" y="5035034"/>
            <a:ext cx="1099931"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1</a:t>
            </a:r>
            <a:endParaRPr kumimoji="1" lang="zh-TW" altLang="en-US" sz="4000" dirty="0">
              <a:latin typeface="Arial" panose="020B0604020202020204" pitchFamily="34" charset="0"/>
              <a:cs typeface="Arial" panose="020B0604020202020204" pitchFamily="34" charset="0"/>
            </a:endParaRPr>
          </a:p>
        </p:txBody>
      </p:sp>
      <p:sp>
        <p:nvSpPr>
          <p:cNvPr id="12" name="圓角矩形 11">
            <a:extLst>
              <a:ext uri="{FF2B5EF4-FFF2-40B4-BE49-F238E27FC236}">
                <a16:creationId xmlns:a16="http://schemas.microsoft.com/office/drawing/2014/main" id="{7ADB8E71-D600-5C51-589C-FA62096A86BA}"/>
              </a:ext>
            </a:extLst>
          </p:cNvPr>
          <p:cNvSpPr/>
          <p:nvPr/>
        </p:nvSpPr>
        <p:spPr>
          <a:xfrm>
            <a:off x="8866713" y="1950140"/>
            <a:ext cx="1099931"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1</a:t>
            </a:r>
            <a:endParaRPr kumimoji="1" lang="zh-TW" altLang="en-US" sz="4000" dirty="0">
              <a:latin typeface="Arial" panose="020B0604020202020204" pitchFamily="34" charset="0"/>
              <a:cs typeface="Arial" panose="020B0604020202020204" pitchFamily="34" charset="0"/>
            </a:endParaRPr>
          </a:p>
        </p:txBody>
      </p:sp>
      <p:sp>
        <p:nvSpPr>
          <p:cNvPr id="13" name="圓角矩形 12">
            <a:extLst>
              <a:ext uri="{FF2B5EF4-FFF2-40B4-BE49-F238E27FC236}">
                <a16:creationId xmlns:a16="http://schemas.microsoft.com/office/drawing/2014/main" id="{19F50A0D-B65F-68AA-543D-14D98730F74B}"/>
              </a:ext>
            </a:extLst>
          </p:cNvPr>
          <p:cNvSpPr/>
          <p:nvPr/>
        </p:nvSpPr>
        <p:spPr>
          <a:xfrm>
            <a:off x="8866713" y="3496124"/>
            <a:ext cx="1099931"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1.5</a:t>
            </a:r>
            <a:endParaRPr kumimoji="1" lang="zh-TW" altLang="en-US" sz="4000" dirty="0">
              <a:latin typeface="Arial" panose="020B0604020202020204" pitchFamily="34" charset="0"/>
              <a:cs typeface="Arial" panose="020B0604020202020204" pitchFamily="34" charset="0"/>
            </a:endParaRPr>
          </a:p>
        </p:txBody>
      </p:sp>
      <p:sp>
        <p:nvSpPr>
          <p:cNvPr id="14" name="圓角矩形 13">
            <a:extLst>
              <a:ext uri="{FF2B5EF4-FFF2-40B4-BE49-F238E27FC236}">
                <a16:creationId xmlns:a16="http://schemas.microsoft.com/office/drawing/2014/main" id="{95F8C94F-75B0-7800-59B0-416EF9C607F8}"/>
              </a:ext>
            </a:extLst>
          </p:cNvPr>
          <p:cNvSpPr/>
          <p:nvPr/>
        </p:nvSpPr>
        <p:spPr>
          <a:xfrm>
            <a:off x="8866712" y="5035034"/>
            <a:ext cx="1099931"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1</a:t>
            </a:r>
            <a:endParaRPr kumimoji="1" lang="zh-TW" altLang="en-US" sz="4000" dirty="0">
              <a:latin typeface="Arial" panose="020B0604020202020204" pitchFamily="34" charset="0"/>
              <a:cs typeface="Arial" panose="020B0604020202020204" pitchFamily="34" charset="0"/>
            </a:endParaRPr>
          </a:p>
        </p:txBody>
      </p:sp>
      <p:cxnSp>
        <p:nvCxnSpPr>
          <p:cNvPr id="15" name="直線箭頭接點 14">
            <a:extLst>
              <a:ext uri="{FF2B5EF4-FFF2-40B4-BE49-F238E27FC236}">
                <a16:creationId xmlns:a16="http://schemas.microsoft.com/office/drawing/2014/main" id="{E10550BD-FE7C-3C65-59CD-6DE7B4F13FF5}"/>
              </a:ext>
            </a:extLst>
          </p:cNvPr>
          <p:cNvCxnSpPr>
            <a:cxnSpLocks/>
            <a:stCxn id="10" idx="3"/>
            <a:endCxn id="13" idx="1"/>
          </p:cNvCxnSpPr>
          <p:nvPr/>
        </p:nvCxnSpPr>
        <p:spPr>
          <a:xfrm>
            <a:off x="7714658" y="4062655"/>
            <a:ext cx="1152055" cy="0"/>
          </a:xfrm>
          <a:prstGeom prst="straightConnector1">
            <a:avLst/>
          </a:prstGeom>
          <a:ln w="139700">
            <a:solidFill>
              <a:srgbClr val="8D1515"/>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8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1" nodeType="clickEffect">
                                  <p:stCondLst>
                                    <p:cond delay="0"/>
                                  </p:stCondLst>
                                  <p:childTnLst>
                                    <p:animScale>
                                      <p:cBhvr>
                                        <p:cTn id="10" dur="2000" fill="hold"/>
                                        <p:tgtEl>
                                          <p:spTgt spid="1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Troubleshooting 1: unbalanced data [2] </a:t>
            </a:r>
            <a:endParaRPr kumimoji="1" lang="zh-TW" altLang="en-US" b="1" dirty="0">
              <a:solidFill>
                <a:schemeClr val="bg1"/>
              </a:solidFill>
              <a:latin typeface="Arial" panose="020B0604020202020204" pitchFamily="34" charset="0"/>
              <a:cs typeface="Arial" panose="020B0604020202020204" pitchFamily="34" charset="0"/>
            </a:endParaRPr>
          </a:p>
        </p:txBody>
      </p:sp>
      <p:sp>
        <p:nvSpPr>
          <p:cNvPr id="17" name="文字方塊 16">
            <a:extLst>
              <a:ext uri="{FF2B5EF4-FFF2-40B4-BE49-F238E27FC236}">
                <a16:creationId xmlns:a16="http://schemas.microsoft.com/office/drawing/2014/main" id="{43406C9D-643A-B83E-411E-A15C709D48F4}"/>
              </a:ext>
            </a:extLst>
          </p:cNvPr>
          <p:cNvSpPr txBox="1"/>
          <p:nvPr/>
        </p:nvSpPr>
        <p:spPr>
          <a:xfrm>
            <a:off x="0" y="1443841"/>
            <a:ext cx="11783961" cy="3108543"/>
          </a:xfrm>
          <a:prstGeom prst="rect">
            <a:avLst/>
          </a:prstGeom>
          <a:noFill/>
        </p:spPr>
        <p:txBody>
          <a:bodyPr wrap="square">
            <a:spAutoFit/>
          </a:bodyPr>
          <a:lstStyle/>
          <a:p>
            <a:r>
              <a:rPr lang="en" altLang="zh-TW" sz="2800" b="0" dirty="0" err="1">
                <a:solidFill>
                  <a:srgbClr val="8D1515"/>
                </a:solidFill>
                <a:effectLst/>
                <a:latin typeface="Arial" panose="020B0604020202020204" pitchFamily="34" charset="0"/>
                <a:cs typeface="Arial" panose="020B0604020202020204" pitchFamily="34" charset="0"/>
              </a:rPr>
              <a:t>n_epoch</a:t>
            </a:r>
            <a:r>
              <a:rPr lang="en" altLang="zh-TW" sz="2800" b="0" dirty="0">
                <a:solidFill>
                  <a:srgbClr val="8D1515"/>
                </a:solidFill>
                <a:effectLst/>
                <a:latin typeface="Arial" panose="020B0604020202020204" pitchFamily="34" charset="0"/>
                <a:cs typeface="Arial" panose="020B0604020202020204" pitchFamily="34" charset="0"/>
              </a:rPr>
              <a:t> = 20</a:t>
            </a:r>
          </a:p>
          <a:p>
            <a:r>
              <a:rPr lang="en" altLang="zh-TW" sz="2800" b="0" dirty="0" err="1">
                <a:solidFill>
                  <a:srgbClr val="8D1515"/>
                </a:solidFill>
                <a:effectLst/>
                <a:latin typeface="Arial" panose="020B0604020202020204" pitchFamily="34" charset="0"/>
                <a:cs typeface="Arial" panose="020B0604020202020204" pitchFamily="34" charset="0"/>
              </a:rPr>
              <a:t>lr</a:t>
            </a:r>
            <a:r>
              <a:rPr lang="en" altLang="zh-TW" sz="2800" b="0" dirty="0">
                <a:solidFill>
                  <a:srgbClr val="8D1515"/>
                </a:solidFill>
                <a:effectLst/>
                <a:latin typeface="Arial" panose="020B0604020202020204" pitchFamily="34" charset="0"/>
                <a:cs typeface="Arial" panose="020B0604020202020204" pitchFamily="34" charset="0"/>
              </a:rPr>
              <a:t> = 0.0003</a:t>
            </a:r>
          </a:p>
          <a:p>
            <a:r>
              <a:rPr lang="en" altLang="zh-TW" sz="2800" b="0" dirty="0" err="1">
                <a:solidFill>
                  <a:srgbClr val="8D1515"/>
                </a:solidFill>
                <a:effectLst/>
                <a:latin typeface="Arial" panose="020B0604020202020204" pitchFamily="34" charset="0"/>
                <a:cs typeface="Arial" panose="020B0604020202020204" pitchFamily="34" charset="0"/>
              </a:rPr>
              <a:t>print_every</a:t>
            </a:r>
            <a:r>
              <a:rPr lang="en" altLang="zh-TW" sz="2800" b="0" dirty="0">
                <a:solidFill>
                  <a:srgbClr val="8D1515"/>
                </a:solidFill>
                <a:effectLst/>
                <a:latin typeface="Arial" panose="020B0604020202020204" pitchFamily="34" charset="0"/>
                <a:cs typeface="Arial" panose="020B0604020202020204" pitchFamily="34" charset="0"/>
              </a:rPr>
              <a:t> = 100</a:t>
            </a:r>
          </a:p>
          <a:p>
            <a:r>
              <a:rPr lang="en" altLang="zh-TW" sz="2800" b="0" dirty="0" err="1">
                <a:solidFill>
                  <a:srgbClr val="8D1515"/>
                </a:solidFill>
                <a:effectLst/>
                <a:latin typeface="Arial" panose="020B0604020202020204" pitchFamily="34" charset="0"/>
                <a:cs typeface="Arial" panose="020B0604020202020204" pitchFamily="34" charset="0"/>
              </a:rPr>
              <a:t>backup_every</a:t>
            </a:r>
            <a:r>
              <a:rPr lang="en" altLang="zh-TW" sz="2800" b="0" dirty="0">
                <a:solidFill>
                  <a:srgbClr val="8D1515"/>
                </a:solidFill>
                <a:effectLst/>
                <a:latin typeface="Arial" panose="020B0604020202020204" pitchFamily="34" charset="0"/>
                <a:cs typeface="Arial" panose="020B0604020202020204" pitchFamily="34" charset="0"/>
              </a:rPr>
              <a:t> = 2000</a:t>
            </a:r>
          </a:p>
          <a:p>
            <a:br>
              <a:rPr lang="en" altLang="zh-TW" sz="2800" b="0" dirty="0">
                <a:solidFill>
                  <a:srgbClr val="8D1515"/>
                </a:solidFill>
                <a:effectLst/>
                <a:latin typeface="Arial" panose="020B0604020202020204" pitchFamily="34" charset="0"/>
                <a:cs typeface="Arial" panose="020B0604020202020204" pitchFamily="34" charset="0"/>
              </a:rPr>
            </a:br>
            <a:r>
              <a:rPr lang="en" altLang="zh-TW" sz="2800" b="0" dirty="0">
                <a:solidFill>
                  <a:srgbClr val="8D1515"/>
                </a:solidFill>
                <a:effectLst/>
                <a:latin typeface="Arial" panose="020B0604020202020204" pitchFamily="34" charset="0"/>
                <a:cs typeface="Arial" panose="020B0604020202020204" pitchFamily="34" charset="0"/>
              </a:rPr>
              <a:t>optimizer = </a:t>
            </a:r>
            <a:r>
              <a:rPr lang="en" altLang="zh-TW" sz="2800" b="0" dirty="0" err="1">
                <a:solidFill>
                  <a:srgbClr val="8D1515"/>
                </a:solidFill>
                <a:effectLst/>
                <a:latin typeface="Arial" panose="020B0604020202020204" pitchFamily="34" charset="0"/>
                <a:cs typeface="Arial" panose="020B0604020202020204" pitchFamily="34" charset="0"/>
              </a:rPr>
              <a:t>optim.Adam</a:t>
            </a:r>
            <a:r>
              <a:rPr lang="en" altLang="zh-TW" sz="2800" b="0" dirty="0">
                <a:solidFill>
                  <a:srgbClr val="8D1515"/>
                </a:solidFill>
                <a:effectLst/>
                <a:latin typeface="Arial" panose="020B0604020202020204" pitchFamily="34" charset="0"/>
                <a:cs typeface="Arial" panose="020B0604020202020204" pitchFamily="34" charset="0"/>
              </a:rPr>
              <a:t>(</a:t>
            </a:r>
            <a:r>
              <a:rPr lang="en" altLang="zh-TW" sz="2800" b="0" dirty="0" err="1">
                <a:solidFill>
                  <a:srgbClr val="8D1515"/>
                </a:solidFill>
                <a:effectLst/>
                <a:latin typeface="Arial" panose="020B0604020202020204" pitchFamily="34" charset="0"/>
                <a:cs typeface="Arial" panose="020B0604020202020204" pitchFamily="34" charset="0"/>
              </a:rPr>
              <a:t>model.parameters</a:t>
            </a:r>
            <a:r>
              <a:rPr lang="en" altLang="zh-TW" sz="2800" b="0" dirty="0">
                <a:solidFill>
                  <a:srgbClr val="8D1515"/>
                </a:solidFill>
                <a:effectLst/>
                <a:latin typeface="Arial" panose="020B0604020202020204" pitchFamily="34" charset="0"/>
                <a:cs typeface="Arial" panose="020B0604020202020204" pitchFamily="34" charset="0"/>
              </a:rPr>
              <a:t>(), </a:t>
            </a:r>
            <a:r>
              <a:rPr lang="en" altLang="zh-TW" sz="2800" b="0" dirty="0" err="1">
                <a:solidFill>
                  <a:srgbClr val="8D1515"/>
                </a:solidFill>
                <a:effectLst/>
                <a:latin typeface="Arial" panose="020B0604020202020204" pitchFamily="34" charset="0"/>
                <a:cs typeface="Arial" panose="020B0604020202020204" pitchFamily="34" charset="0"/>
              </a:rPr>
              <a:t>lr</a:t>
            </a:r>
            <a:r>
              <a:rPr lang="en" altLang="zh-TW" sz="2800" b="0" dirty="0">
                <a:solidFill>
                  <a:srgbClr val="8D1515"/>
                </a:solidFill>
                <a:effectLst/>
                <a:latin typeface="Arial" panose="020B0604020202020204" pitchFamily="34" charset="0"/>
                <a:cs typeface="Arial" panose="020B0604020202020204" pitchFamily="34" charset="0"/>
              </a:rPr>
              <a:t>=</a:t>
            </a:r>
            <a:r>
              <a:rPr lang="en" altLang="zh-TW" sz="2800" b="0" dirty="0" err="1">
                <a:solidFill>
                  <a:srgbClr val="8D1515"/>
                </a:solidFill>
                <a:effectLst/>
                <a:latin typeface="Arial" panose="020B0604020202020204" pitchFamily="34" charset="0"/>
                <a:cs typeface="Arial" panose="020B0604020202020204" pitchFamily="34" charset="0"/>
              </a:rPr>
              <a:t>lr</a:t>
            </a:r>
            <a:r>
              <a:rPr lang="en" altLang="zh-TW" sz="2800" b="0" dirty="0">
                <a:solidFill>
                  <a:srgbClr val="8D1515"/>
                </a:solidFill>
                <a:effectLst/>
                <a:latin typeface="Arial" panose="020B0604020202020204" pitchFamily="34" charset="0"/>
                <a:cs typeface="Arial" panose="020B0604020202020204" pitchFamily="34" charset="0"/>
              </a:rPr>
              <a:t>, </a:t>
            </a:r>
            <a:r>
              <a:rPr lang="en" altLang="zh-TW" sz="2800" b="1" dirty="0" err="1">
                <a:solidFill>
                  <a:srgbClr val="8D1515"/>
                </a:solidFill>
                <a:effectLst/>
                <a:latin typeface="Arial" panose="020B0604020202020204" pitchFamily="34" charset="0"/>
                <a:cs typeface="Arial" panose="020B0604020202020204" pitchFamily="34" charset="0"/>
              </a:rPr>
              <a:t>weight_decay</a:t>
            </a:r>
            <a:r>
              <a:rPr lang="en" altLang="zh-TW" sz="2800" b="1" dirty="0">
                <a:solidFill>
                  <a:srgbClr val="8D1515"/>
                </a:solidFill>
                <a:effectLst/>
                <a:latin typeface="Arial" panose="020B0604020202020204" pitchFamily="34" charset="0"/>
                <a:cs typeface="Arial" panose="020B0604020202020204" pitchFamily="34" charset="0"/>
              </a:rPr>
              <a:t>=1e-8</a:t>
            </a:r>
            <a:r>
              <a:rPr lang="en" altLang="zh-TW" sz="2800" b="0" dirty="0">
                <a:solidFill>
                  <a:srgbClr val="8D1515"/>
                </a:solidFill>
                <a:effectLst/>
                <a:latin typeface="Arial" panose="020B0604020202020204" pitchFamily="34" charset="0"/>
                <a:cs typeface="Arial" panose="020B0604020202020204" pitchFamily="34" charset="0"/>
              </a:rPr>
              <a:t>)</a:t>
            </a:r>
          </a:p>
          <a:p>
            <a:r>
              <a:rPr lang="en" altLang="zh-TW" sz="2800" b="0" dirty="0" err="1">
                <a:solidFill>
                  <a:srgbClr val="8D1515"/>
                </a:solidFill>
                <a:effectLst/>
                <a:latin typeface="Arial" panose="020B0604020202020204" pitchFamily="34" charset="0"/>
                <a:cs typeface="Arial" panose="020B0604020202020204" pitchFamily="34" charset="0"/>
              </a:rPr>
              <a:t>loss_fn</a:t>
            </a:r>
            <a:r>
              <a:rPr lang="en" altLang="zh-TW" sz="2800" b="0" dirty="0">
                <a:solidFill>
                  <a:srgbClr val="8D1515"/>
                </a:solidFill>
                <a:effectLst/>
                <a:latin typeface="Arial" panose="020B0604020202020204" pitchFamily="34" charset="0"/>
                <a:cs typeface="Arial" panose="020B0604020202020204" pitchFamily="34" charset="0"/>
              </a:rPr>
              <a:t> = </a:t>
            </a:r>
            <a:r>
              <a:rPr lang="en" altLang="zh-TW" sz="2800" b="0" dirty="0" err="1">
                <a:solidFill>
                  <a:srgbClr val="8D1515"/>
                </a:solidFill>
                <a:effectLst/>
                <a:latin typeface="Arial" panose="020B0604020202020204" pitchFamily="34" charset="0"/>
                <a:cs typeface="Arial" panose="020B0604020202020204" pitchFamily="34" charset="0"/>
              </a:rPr>
              <a:t>nn.CrossEntropyLoss</a:t>
            </a:r>
            <a:r>
              <a:rPr lang="en" altLang="zh-TW" sz="2800" b="0" dirty="0">
                <a:solidFill>
                  <a:srgbClr val="8D1515"/>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600586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Troubleshooting 1: unbalanced data [3] </a:t>
            </a:r>
            <a:endParaRPr kumimoji="1" lang="zh-TW" altLang="en-US" b="1" dirty="0">
              <a:solidFill>
                <a:schemeClr val="bg1"/>
              </a:solidFill>
              <a:latin typeface="Arial" panose="020B0604020202020204" pitchFamily="34" charset="0"/>
              <a:cs typeface="Arial" panose="020B0604020202020204" pitchFamily="34" charset="0"/>
            </a:endParaRPr>
          </a:p>
        </p:txBody>
      </p:sp>
      <p:sp>
        <p:nvSpPr>
          <p:cNvPr id="3" name="文字方塊 2">
            <a:extLst>
              <a:ext uri="{FF2B5EF4-FFF2-40B4-BE49-F238E27FC236}">
                <a16:creationId xmlns:a16="http://schemas.microsoft.com/office/drawing/2014/main" id="{0657784B-B77F-04FD-A967-FF7C1A7A189F}"/>
              </a:ext>
            </a:extLst>
          </p:cNvPr>
          <p:cNvSpPr txBox="1"/>
          <p:nvPr/>
        </p:nvSpPr>
        <p:spPr>
          <a:xfrm>
            <a:off x="174522" y="1325563"/>
            <a:ext cx="11842955" cy="3970318"/>
          </a:xfrm>
          <a:prstGeom prst="rect">
            <a:avLst/>
          </a:prstGeom>
          <a:noFill/>
        </p:spPr>
        <p:txBody>
          <a:bodyPr wrap="square">
            <a:spAutoFit/>
          </a:bodyPr>
          <a:lstStyle/>
          <a:p>
            <a:r>
              <a:rPr lang="en" altLang="zh-TW" sz="2800" b="0" dirty="0" err="1">
                <a:solidFill>
                  <a:srgbClr val="8D1515"/>
                </a:solidFill>
                <a:effectLst/>
                <a:latin typeface="Arial" panose="020B0604020202020204" pitchFamily="34" charset="0"/>
                <a:cs typeface="Arial" panose="020B0604020202020204" pitchFamily="34" charset="0"/>
              </a:rPr>
              <a:t>n_epoch</a:t>
            </a:r>
            <a:r>
              <a:rPr lang="en" altLang="zh-TW" sz="2800" b="0" dirty="0">
                <a:solidFill>
                  <a:srgbClr val="8D1515"/>
                </a:solidFill>
                <a:effectLst/>
                <a:latin typeface="Arial" panose="020B0604020202020204" pitchFamily="34" charset="0"/>
                <a:cs typeface="Arial" panose="020B0604020202020204" pitchFamily="34" charset="0"/>
              </a:rPr>
              <a:t> = 20</a:t>
            </a:r>
          </a:p>
          <a:p>
            <a:r>
              <a:rPr lang="en" altLang="zh-TW" sz="2800" b="0" dirty="0" err="1">
                <a:solidFill>
                  <a:srgbClr val="8D1515"/>
                </a:solidFill>
                <a:effectLst/>
                <a:latin typeface="Arial" panose="020B0604020202020204" pitchFamily="34" charset="0"/>
                <a:cs typeface="Arial" panose="020B0604020202020204" pitchFamily="34" charset="0"/>
              </a:rPr>
              <a:t>lr</a:t>
            </a:r>
            <a:r>
              <a:rPr lang="en" altLang="zh-TW" sz="2800" b="0" dirty="0">
                <a:solidFill>
                  <a:srgbClr val="8D1515"/>
                </a:solidFill>
                <a:effectLst/>
                <a:latin typeface="Arial" panose="020B0604020202020204" pitchFamily="34" charset="0"/>
                <a:cs typeface="Arial" panose="020B0604020202020204" pitchFamily="34" charset="0"/>
              </a:rPr>
              <a:t> = 0.0003</a:t>
            </a:r>
          </a:p>
          <a:p>
            <a:r>
              <a:rPr lang="en" altLang="zh-TW" sz="2800" b="0" dirty="0" err="1">
                <a:solidFill>
                  <a:srgbClr val="8D1515"/>
                </a:solidFill>
                <a:effectLst/>
                <a:latin typeface="Arial" panose="020B0604020202020204" pitchFamily="34" charset="0"/>
                <a:cs typeface="Arial" panose="020B0604020202020204" pitchFamily="34" charset="0"/>
              </a:rPr>
              <a:t>print_every</a:t>
            </a:r>
            <a:r>
              <a:rPr lang="en" altLang="zh-TW" sz="2800" b="0" dirty="0">
                <a:solidFill>
                  <a:srgbClr val="8D1515"/>
                </a:solidFill>
                <a:effectLst/>
                <a:latin typeface="Arial" panose="020B0604020202020204" pitchFamily="34" charset="0"/>
                <a:cs typeface="Arial" panose="020B0604020202020204" pitchFamily="34" charset="0"/>
              </a:rPr>
              <a:t> = 100</a:t>
            </a:r>
          </a:p>
          <a:p>
            <a:r>
              <a:rPr lang="en" altLang="zh-TW" sz="2800" b="0" dirty="0" err="1">
                <a:solidFill>
                  <a:srgbClr val="8D1515"/>
                </a:solidFill>
                <a:effectLst/>
                <a:latin typeface="Arial" panose="020B0604020202020204" pitchFamily="34" charset="0"/>
                <a:cs typeface="Arial" panose="020B0604020202020204" pitchFamily="34" charset="0"/>
              </a:rPr>
              <a:t>backup_every</a:t>
            </a:r>
            <a:r>
              <a:rPr lang="en" altLang="zh-TW" sz="2800" b="0" dirty="0">
                <a:solidFill>
                  <a:srgbClr val="8D1515"/>
                </a:solidFill>
                <a:effectLst/>
                <a:latin typeface="Arial" panose="020B0604020202020204" pitchFamily="34" charset="0"/>
                <a:cs typeface="Arial" panose="020B0604020202020204" pitchFamily="34" charset="0"/>
              </a:rPr>
              <a:t> = 2000</a:t>
            </a:r>
          </a:p>
          <a:p>
            <a:br>
              <a:rPr lang="en" altLang="zh-TW" sz="2800" b="0" dirty="0">
                <a:solidFill>
                  <a:srgbClr val="8D1515"/>
                </a:solidFill>
                <a:effectLst/>
                <a:latin typeface="Arial" panose="020B0604020202020204" pitchFamily="34" charset="0"/>
                <a:cs typeface="Arial" panose="020B0604020202020204" pitchFamily="34" charset="0"/>
              </a:rPr>
            </a:br>
            <a:r>
              <a:rPr lang="en" altLang="zh-TW" sz="2800" b="0" dirty="0">
                <a:solidFill>
                  <a:srgbClr val="8D1515"/>
                </a:solidFill>
                <a:effectLst/>
                <a:latin typeface="Arial" panose="020B0604020202020204" pitchFamily="34" charset="0"/>
                <a:cs typeface="Arial" panose="020B0604020202020204" pitchFamily="34" charset="0"/>
              </a:rPr>
              <a:t>optimizer = </a:t>
            </a:r>
            <a:r>
              <a:rPr lang="en" altLang="zh-TW" sz="2800" b="0" dirty="0" err="1">
                <a:solidFill>
                  <a:srgbClr val="8D1515"/>
                </a:solidFill>
                <a:effectLst/>
                <a:latin typeface="Arial" panose="020B0604020202020204" pitchFamily="34" charset="0"/>
                <a:cs typeface="Arial" panose="020B0604020202020204" pitchFamily="34" charset="0"/>
              </a:rPr>
              <a:t>optim.Adam</a:t>
            </a:r>
            <a:r>
              <a:rPr lang="en" altLang="zh-TW" sz="2800" b="0" dirty="0">
                <a:solidFill>
                  <a:srgbClr val="8D1515"/>
                </a:solidFill>
                <a:effectLst/>
                <a:latin typeface="Arial" panose="020B0604020202020204" pitchFamily="34" charset="0"/>
                <a:cs typeface="Arial" panose="020B0604020202020204" pitchFamily="34" charset="0"/>
              </a:rPr>
              <a:t>(</a:t>
            </a:r>
            <a:r>
              <a:rPr lang="en" altLang="zh-TW" sz="2800" b="0" dirty="0" err="1">
                <a:solidFill>
                  <a:srgbClr val="8D1515"/>
                </a:solidFill>
                <a:effectLst/>
                <a:latin typeface="Arial" panose="020B0604020202020204" pitchFamily="34" charset="0"/>
                <a:cs typeface="Arial" panose="020B0604020202020204" pitchFamily="34" charset="0"/>
              </a:rPr>
              <a:t>model.parameters</a:t>
            </a:r>
            <a:r>
              <a:rPr lang="en" altLang="zh-TW" sz="2800" b="0" dirty="0">
                <a:solidFill>
                  <a:srgbClr val="8D1515"/>
                </a:solidFill>
                <a:effectLst/>
                <a:latin typeface="Arial" panose="020B0604020202020204" pitchFamily="34" charset="0"/>
                <a:cs typeface="Arial" panose="020B0604020202020204" pitchFamily="34" charset="0"/>
              </a:rPr>
              <a:t>(), </a:t>
            </a:r>
            <a:r>
              <a:rPr lang="en" altLang="zh-TW" sz="2800" b="0" dirty="0" err="1">
                <a:solidFill>
                  <a:srgbClr val="8D1515"/>
                </a:solidFill>
                <a:effectLst/>
                <a:latin typeface="Arial" panose="020B0604020202020204" pitchFamily="34" charset="0"/>
                <a:cs typeface="Arial" panose="020B0604020202020204" pitchFamily="34" charset="0"/>
              </a:rPr>
              <a:t>lr</a:t>
            </a:r>
            <a:r>
              <a:rPr lang="en" altLang="zh-TW" sz="2800" b="0" dirty="0">
                <a:solidFill>
                  <a:srgbClr val="8D1515"/>
                </a:solidFill>
                <a:effectLst/>
                <a:latin typeface="Arial" panose="020B0604020202020204" pitchFamily="34" charset="0"/>
                <a:cs typeface="Arial" panose="020B0604020202020204" pitchFamily="34" charset="0"/>
              </a:rPr>
              <a:t>=</a:t>
            </a:r>
            <a:r>
              <a:rPr lang="en" altLang="zh-TW" sz="2800" b="0" dirty="0" err="1">
                <a:solidFill>
                  <a:srgbClr val="8D1515"/>
                </a:solidFill>
                <a:effectLst/>
                <a:latin typeface="Arial" panose="020B0604020202020204" pitchFamily="34" charset="0"/>
                <a:cs typeface="Arial" panose="020B0604020202020204" pitchFamily="34" charset="0"/>
              </a:rPr>
              <a:t>lr</a:t>
            </a:r>
            <a:r>
              <a:rPr lang="en" altLang="zh-TW" sz="2800" b="0" dirty="0">
                <a:solidFill>
                  <a:srgbClr val="8D1515"/>
                </a:solidFill>
                <a:effectLst/>
                <a:latin typeface="Arial" panose="020B0604020202020204" pitchFamily="34" charset="0"/>
                <a:cs typeface="Arial" panose="020B0604020202020204" pitchFamily="34" charset="0"/>
              </a:rPr>
              <a:t>)</a:t>
            </a:r>
          </a:p>
          <a:p>
            <a:r>
              <a:rPr lang="en" altLang="zh-TW" sz="2800" b="1" dirty="0">
                <a:solidFill>
                  <a:srgbClr val="8D1515"/>
                </a:solidFill>
                <a:effectLst/>
                <a:latin typeface="Arial" panose="020B0604020202020204" pitchFamily="34" charset="0"/>
                <a:cs typeface="Arial" panose="020B0604020202020204" pitchFamily="34" charset="0"/>
              </a:rPr>
              <a:t>weights = </a:t>
            </a:r>
            <a:r>
              <a:rPr lang="en" altLang="zh-TW" sz="2800" b="1" dirty="0" err="1">
                <a:solidFill>
                  <a:srgbClr val="8D1515"/>
                </a:solidFill>
                <a:effectLst/>
                <a:latin typeface="Arial" panose="020B0604020202020204" pitchFamily="34" charset="0"/>
                <a:cs typeface="Arial" panose="020B0604020202020204" pitchFamily="34" charset="0"/>
              </a:rPr>
              <a:t>torch.Tensor</a:t>
            </a:r>
            <a:r>
              <a:rPr lang="en" altLang="zh-TW" sz="2800" b="1" dirty="0">
                <a:solidFill>
                  <a:srgbClr val="8D1515"/>
                </a:solidFill>
                <a:effectLst/>
                <a:latin typeface="Arial" panose="020B0604020202020204" pitchFamily="34" charset="0"/>
                <a:cs typeface="Arial" panose="020B0604020202020204" pitchFamily="34" charset="0"/>
              </a:rPr>
              <a:t>([1, 2, 1])</a:t>
            </a:r>
            <a:r>
              <a:rPr lang="en" altLang="zh-TW" sz="2800" b="0" dirty="0">
                <a:solidFill>
                  <a:srgbClr val="8D1515"/>
                </a:solidFill>
                <a:effectLst/>
                <a:latin typeface="Arial" panose="020B0604020202020204" pitchFamily="34" charset="0"/>
                <a:cs typeface="Arial" panose="020B0604020202020204" pitchFamily="34" charset="0"/>
              </a:rPr>
              <a:t>.</a:t>
            </a:r>
            <a:r>
              <a:rPr lang="en" altLang="zh-TW" sz="2800" b="0" dirty="0" err="1">
                <a:solidFill>
                  <a:srgbClr val="8D1515"/>
                </a:solidFill>
                <a:effectLst/>
                <a:latin typeface="Arial" panose="020B0604020202020204" pitchFamily="34" charset="0"/>
                <a:cs typeface="Arial" panose="020B0604020202020204" pitchFamily="34" charset="0"/>
              </a:rPr>
              <a:t>cuda</a:t>
            </a:r>
            <a:r>
              <a:rPr lang="en" altLang="zh-TW" sz="2800" b="0" dirty="0">
                <a:solidFill>
                  <a:srgbClr val="8D1515"/>
                </a:solidFill>
                <a:effectLst/>
                <a:latin typeface="Arial" panose="020B0604020202020204" pitchFamily="34" charset="0"/>
                <a:cs typeface="Arial" panose="020B0604020202020204" pitchFamily="34" charset="0"/>
              </a:rPr>
              <a:t>()</a:t>
            </a:r>
          </a:p>
          <a:p>
            <a:r>
              <a:rPr lang="en" altLang="zh-TW" sz="2800" b="0" dirty="0">
                <a:solidFill>
                  <a:srgbClr val="8D1515"/>
                </a:solidFill>
                <a:effectLst/>
                <a:latin typeface="Arial" panose="020B0604020202020204" pitchFamily="34" charset="0"/>
                <a:cs typeface="Arial" panose="020B0604020202020204" pitchFamily="34" charset="0"/>
              </a:rPr>
              <a:t>print(weights)</a:t>
            </a:r>
          </a:p>
          <a:p>
            <a:r>
              <a:rPr lang="en" altLang="zh-TW" sz="2800" b="0" dirty="0" err="1">
                <a:solidFill>
                  <a:srgbClr val="8D1515"/>
                </a:solidFill>
                <a:effectLst/>
                <a:latin typeface="Arial" panose="020B0604020202020204" pitchFamily="34" charset="0"/>
                <a:cs typeface="Arial" panose="020B0604020202020204" pitchFamily="34" charset="0"/>
              </a:rPr>
              <a:t>loss_fn</a:t>
            </a:r>
            <a:r>
              <a:rPr lang="en" altLang="zh-TW" sz="2800" b="0" dirty="0">
                <a:solidFill>
                  <a:srgbClr val="8D1515"/>
                </a:solidFill>
                <a:effectLst/>
                <a:latin typeface="Arial" panose="020B0604020202020204" pitchFamily="34" charset="0"/>
                <a:cs typeface="Arial" panose="020B0604020202020204" pitchFamily="34" charset="0"/>
              </a:rPr>
              <a:t> = </a:t>
            </a:r>
            <a:r>
              <a:rPr lang="en" altLang="zh-TW" sz="2800" b="0" dirty="0" err="1">
                <a:solidFill>
                  <a:srgbClr val="8D1515"/>
                </a:solidFill>
                <a:effectLst/>
                <a:latin typeface="Arial" panose="020B0604020202020204" pitchFamily="34" charset="0"/>
                <a:cs typeface="Arial" panose="020B0604020202020204" pitchFamily="34" charset="0"/>
              </a:rPr>
              <a:t>nn.CrossEntropyLoss</a:t>
            </a:r>
            <a:r>
              <a:rPr lang="en" altLang="zh-TW" sz="2800" b="0" dirty="0">
                <a:solidFill>
                  <a:srgbClr val="8D1515"/>
                </a:solidFill>
                <a:effectLst/>
                <a:latin typeface="Arial" panose="020B0604020202020204" pitchFamily="34" charset="0"/>
                <a:cs typeface="Arial" panose="020B0604020202020204" pitchFamily="34" charset="0"/>
              </a:rPr>
              <a:t>(</a:t>
            </a:r>
            <a:r>
              <a:rPr lang="en" altLang="zh-TW" sz="2800" b="1" dirty="0">
                <a:solidFill>
                  <a:srgbClr val="8D1515"/>
                </a:solidFill>
                <a:effectLst/>
                <a:latin typeface="Arial" panose="020B0604020202020204" pitchFamily="34" charset="0"/>
                <a:cs typeface="Arial" panose="020B0604020202020204" pitchFamily="34" charset="0"/>
              </a:rPr>
              <a:t>weight=weights</a:t>
            </a:r>
            <a:r>
              <a:rPr lang="en" altLang="zh-TW" sz="2800" b="0" dirty="0">
                <a:solidFill>
                  <a:srgbClr val="8D1515"/>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43521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alpha val="47128"/>
            </a:srgbClr>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Troubleshooting 1: unbalanced data [result] </a:t>
            </a:r>
            <a:endParaRPr kumimoji="1" lang="zh-TW" altLang="en-US" b="1" dirty="0">
              <a:solidFill>
                <a:schemeClr val="bg1"/>
              </a:solidFill>
              <a:latin typeface="Arial" panose="020B0604020202020204" pitchFamily="34" charset="0"/>
              <a:cs typeface="Arial" panose="020B0604020202020204" pitchFamily="34" charset="0"/>
            </a:endParaRPr>
          </a:p>
        </p:txBody>
      </p:sp>
      <p:graphicFrame>
        <p:nvGraphicFramePr>
          <p:cNvPr id="2" name="表格 2">
            <a:extLst>
              <a:ext uri="{FF2B5EF4-FFF2-40B4-BE49-F238E27FC236}">
                <a16:creationId xmlns:a16="http://schemas.microsoft.com/office/drawing/2014/main" id="{E3DC690A-DD8E-2EB3-AA13-51B1BD18E7C2}"/>
              </a:ext>
            </a:extLst>
          </p:cNvPr>
          <p:cNvGraphicFramePr>
            <a:graphicFrameLocks noGrp="1"/>
          </p:cNvGraphicFramePr>
          <p:nvPr>
            <p:extLst>
              <p:ext uri="{D42A27DB-BD31-4B8C-83A1-F6EECF244321}">
                <p14:modId xmlns:p14="http://schemas.microsoft.com/office/powerpoint/2010/main" val="639853700"/>
              </p:ext>
            </p:extLst>
          </p:nvPr>
        </p:nvGraphicFramePr>
        <p:xfrm>
          <a:off x="131616" y="1471035"/>
          <a:ext cx="11928768" cy="5277760"/>
        </p:xfrm>
        <a:graphic>
          <a:graphicData uri="http://schemas.openxmlformats.org/drawingml/2006/table">
            <a:tbl>
              <a:tblPr firstRow="1" bandRow="1">
                <a:tableStyleId>{21E4AEA4-8DFA-4A89-87EB-49C32662AFE0}</a:tableStyleId>
              </a:tblPr>
              <a:tblGrid>
                <a:gridCol w="1402774">
                  <a:extLst>
                    <a:ext uri="{9D8B030D-6E8A-4147-A177-3AD203B41FA5}">
                      <a16:colId xmlns:a16="http://schemas.microsoft.com/office/drawing/2014/main" val="3866028430"/>
                    </a:ext>
                  </a:extLst>
                </a:gridCol>
                <a:gridCol w="4561610">
                  <a:extLst>
                    <a:ext uri="{9D8B030D-6E8A-4147-A177-3AD203B41FA5}">
                      <a16:colId xmlns:a16="http://schemas.microsoft.com/office/drawing/2014/main" val="3666881031"/>
                    </a:ext>
                  </a:extLst>
                </a:gridCol>
                <a:gridCol w="1491096">
                  <a:extLst>
                    <a:ext uri="{9D8B030D-6E8A-4147-A177-3AD203B41FA5}">
                      <a16:colId xmlns:a16="http://schemas.microsoft.com/office/drawing/2014/main" val="1308516070"/>
                    </a:ext>
                  </a:extLst>
                </a:gridCol>
                <a:gridCol w="1491096">
                  <a:extLst>
                    <a:ext uri="{9D8B030D-6E8A-4147-A177-3AD203B41FA5}">
                      <a16:colId xmlns:a16="http://schemas.microsoft.com/office/drawing/2014/main" val="3666830081"/>
                    </a:ext>
                  </a:extLst>
                </a:gridCol>
                <a:gridCol w="1416626">
                  <a:extLst>
                    <a:ext uri="{9D8B030D-6E8A-4147-A177-3AD203B41FA5}">
                      <a16:colId xmlns:a16="http://schemas.microsoft.com/office/drawing/2014/main" val="3007759401"/>
                    </a:ext>
                  </a:extLst>
                </a:gridCol>
                <a:gridCol w="1565566">
                  <a:extLst>
                    <a:ext uri="{9D8B030D-6E8A-4147-A177-3AD203B41FA5}">
                      <a16:colId xmlns:a16="http://schemas.microsoft.com/office/drawing/2014/main" val="196707605"/>
                    </a:ext>
                  </a:extLst>
                </a:gridCol>
              </a:tblGrid>
              <a:tr h="579710">
                <a:tc>
                  <a:txBody>
                    <a:bodyPr/>
                    <a:lstStyle/>
                    <a:p>
                      <a:pPr algn="ctr"/>
                      <a:r>
                        <a:rPr lang="en-US" altLang="zh-TW" dirty="0"/>
                        <a:t>model</a:t>
                      </a:r>
                    </a:p>
                  </a:txBody>
                  <a:tcPr>
                    <a:solidFill>
                      <a:srgbClr val="8D1515"/>
                    </a:solidFill>
                  </a:tcPr>
                </a:tc>
                <a:tc>
                  <a:txBody>
                    <a:bodyPr/>
                    <a:lstStyle/>
                    <a:p>
                      <a:pPr algn="ctr"/>
                      <a:r>
                        <a:rPr lang="zh-TW" altLang="en-US" dirty="0">
                          <a:latin typeface="Microsoft JhengHei" panose="020B0604030504040204" pitchFamily="34" charset="-120"/>
                          <a:ea typeface="Microsoft JhengHei" panose="020B0604030504040204" pitchFamily="34" charset="-120"/>
                        </a:rPr>
                        <a:t>調整參數</a:t>
                      </a:r>
                    </a:p>
                  </a:txBody>
                  <a:tcPr>
                    <a:solidFill>
                      <a:srgbClr val="8D1515"/>
                    </a:solidFill>
                  </a:tcPr>
                </a:tc>
                <a:tc>
                  <a:txBody>
                    <a:bodyPr/>
                    <a:lstStyle/>
                    <a:p>
                      <a:pPr algn="ctr"/>
                      <a:r>
                        <a:rPr lang="zh-TW" altLang="en-US" dirty="0">
                          <a:latin typeface="Microsoft JhengHei" panose="020B0604030504040204" pitchFamily="34" charset="-120"/>
                          <a:ea typeface="Microsoft JhengHei" panose="020B0604030504040204" pitchFamily="34" charset="-120"/>
                        </a:rPr>
                        <a:t>未中風</a:t>
                      </a:r>
                      <a:endParaRPr lang="en-US" altLang="zh-TW" dirty="0">
                        <a:latin typeface="Microsoft JhengHei" panose="020B0604030504040204" pitchFamily="34" charset="-120"/>
                        <a:ea typeface="Microsoft JhengHei" panose="020B0604030504040204" pitchFamily="34" charset="-120"/>
                      </a:endParaRPr>
                    </a:p>
                    <a:p>
                      <a:pPr algn="ctr"/>
                      <a:r>
                        <a:rPr lang="en-US" altLang="zh-TW" dirty="0"/>
                        <a:t>True positive</a:t>
                      </a:r>
                      <a:endParaRPr lang="zh-TW" altLang="en-US" dirty="0"/>
                    </a:p>
                  </a:txBody>
                  <a:tcPr>
                    <a:solidFill>
                      <a:srgbClr val="8D1515"/>
                    </a:solidFill>
                  </a:tcPr>
                </a:tc>
                <a:tc>
                  <a:txBody>
                    <a:bodyPr/>
                    <a:lstStyle/>
                    <a:p>
                      <a:pPr algn="ctr"/>
                      <a:r>
                        <a:rPr lang="zh-TW" altLang="en-US" dirty="0">
                          <a:latin typeface="Microsoft JhengHei" panose="020B0604030504040204" pitchFamily="34" charset="-120"/>
                          <a:ea typeface="Microsoft JhengHei" panose="020B0604030504040204" pitchFamily="34" charset="-120"/>
                        </a:rPr>
                        <a:t>腦出血</a:t>
                      </a:r>
                      <a:endParaRPr lang="en-US" altLang="zh-TW" dirty="0">
                        <a:latin typeface="Microsoft JhengHei" panose="020B0604030504040204" pitchFamily="34" charset="-120"/>
                        <a:ea typeface="Microsoft JhengHei" panose="020B0604030504040204" pitchFamily="34" charset="-120"/>
                      </a:endParaRPr>
                    </a:p>
                    <a:p>
                      <a:pPr algn="ctr"/>
                      <a:r>
                        <a:rPr lang="en-US" altLang="zh-TW" dirty="0"/>
                        <a:t>True positive</a:t>
                      </a:r>
                      <a:endParaRPr lang="zh-TW" altLang="en-US" dirty="0"/>
                    </a:p>
                  </a:txBody>
                  <a:tcPr>
                    <a:solidFill>
                      <a:srgbClr val="8D1515"/>
                    </a:solidFill>
                  </a:tcPr>
                </a:tc>
                <a:tc>
                  <a:txBody>
                    <a:bodyPr/>
                    <a:lstStyle/>
                    <a:p>
                      <a:pPr algn="ctr"/>
                      <a:r>
                        <a:rPr lang="zh-TW" altLang="en-US" dirty="0">
                          <a:latin typeface="Microsoft JhengHei" panose="020B0604030504040204" pitchFamily="34" charset="-120"/>
                          <a:ea typeface="Microsoft JhengHei" panose="020B0604030504040204" pitchFamily="34" charset="-120"/>
                        </a:rPr>
                        <a:t>腦缺血</a:t>
                      </a:r>
                      <a:r>
                        <a:rPr lang="en-US" altLang="zh-TW" dirty="0"/>
                        <a:t> </a:t>
                      </a:r>
                    </a:p>
                    <a:p>
                      <a:pPr algn="ctr"/>
                      <a:r>
                        <a:rPr lang="en-US" altLang="zh-TW" dirty="0"/>
                        <a:t>True positive</a:t>
                      </a:r>
                      <a:endParaRPr lang="zh-TW" altLang="en-US" dirty="0"/>
                    </a:p>
                  </a:txBody>
                  <a:tcPr>
                    <a:solidFill>
                      <a:srgbClr val="8D1515"/>
                    </a:solidFill>
                  </a:tcPr>
                </a:tc>
                <a:tc>
                  <a:txBody>
                    <a:bodyPr/>
                    <a:lstStyle/>
                    <a:p>
                      <a:pPr algn="ctr"/>
                      <a:r>
                        <a:rPr lang="zh-TW" altLang="en-US" dirty="0">
                          <a:latin typeface="Microsoft JhengHei" panose="020B0604030504040204" pitchFamily="34" charset="-120"/>
                          <a:ea typeface="Microsoft JhengHei" panose="020B0604030504040204" pitchFamily="34" charset="-120"/>
                        </a:rPr>
                        <a:t>正確分類比例</a:t>
                      </a:r>
                      <a:endParaRPr lang="en-US" altLang="zh-TW" dirty="0">
                        <a:latin typeface="Microsoft JhengHei" panose="020B0604030504040204" pitchFamily="34" charset="-120"/>
                        <a:ea typeface="Microsoft JhengHei" panose="020B0604030504040204" pitchFamily="34" charset="-120"/>
                      </a:endParaRPr>
                    </a:p>
                    <a:p>
                      <a:pPr algn="ctr"/>
                      <a:r>
                        <a:rPr lang="en-US" altLang="zh-TW" dirty="0"/>
                        <a:t>Accuracy </a:t>
                      </a:r>
                      <a:endParaRPr lang="zh-TW" altLang="en-US" dirty="0"/>
                    </a:p>
                  </a:txBody>
                  <a:tcPr>
                    <a:solidFill>
                      <a:srgbClr val="8D1515"/>
                    </a:solidFill>
                  </a:tcPr>
                </a:tc>
                <a:extLst>
                  <a:ext uri="{0D108BD9-81ED-4DB2-BD59-A6C34878D82A}">
                    <a16:rowId xmlns:a16="http://schemas.microsoft.com/office/drawing/2014/main" val="3109083201"/>
                  </a:ext>
                </a:extLst>
              </a:tr>
              <a:tr h="579710">
                <a:tc rowSpan="8">
                  <a:txBody>
                    <a:bodyPr/>
                    <a:lstStyle/>
                    <a:p>
                      <a:pPr algn="ctr"/>
                      <a:r>
                        <a:rPr lang="en-US" altLang="zh-TW" dirty="0"/>
                        <a:t>ResNet-50</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Learning rate=0.0003</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Epoch= 20</a:t>
                      </a:r>
                      <a:endParaRPr lang="zh-TW" altLang="en-US" dirty="0"/>
                    </a:p>
                  </a:txBody>
                  <a:tcPr/>
                </a:tc>
                <a:tc>
                  <a:txBody>
                    <a:bodyPr/>
                    <a:lstStyle/>
                    <a:p>
                      <a:pPr algn="ctr"/>
                      <a:r>
                        <a:rPr lang="en-US" altLang="zh-TW" dirty="0"/>
                        <a:t>baseline</a:t>
                      </a:r>
                      <a:endParaRPr lang="zh-TW" altLang="en-US" dirty="0"/>
                    </a:p>
                  </a:txBody>
                  <a:tcPr/>
                </a:tc>
                <a:tc>
                  <a:txBody>
                    <a:bodyPr/>
                    <a:lstStyle/>
                    <a:p>
                      <a:pPr algn="ctr"/>
                      <a:r>
                        <a:rPr lang="en-US" altLang="zh-TW" dirty="0"/>
                        <a:t>18.9%</a:t>
                      </a:r>
                      <a:endParaRPr lang="zh-TW" altLang="en-US" dirty="0"/>
                    </a:p>
                  </a:txBody>
                  <a:tcPr/>
                </a:tc>
                <a:tc>
                  <a:txBody>
                    <a:bodyPr/>
                    <a:lstStyle/>
                    <a:p>
                      <a:pPr algn="ctr"/>
                      <a:r>
                        <a:rPr lang="en-US" altLang="zh-TW" dirty="0"/>
                        <a:t>10.0%</a:t>
                      </a:r>
                      <a:endParaRPr lang="zh-TW" altLang="en-US" dirty="0"/>
                    </a:p>
                  </a:txBody>
                  <a:tcPr/>
                </a:tc>
                <a:tc>
                  <a:txBody>
                    <a:bodyPr/>
                    <a:lstStyle/>
                    <a:p>
                      <a:pPr algn="ctr"/>
                      <a:r>
                        <a:rPr lang="en-US" altLang="zh-TW" dirty="0"/>
                        <a:t>76.3%</a:t>
                      </a:r>
                      <a:endParaRPr lang="zh-TW" altLang="en-US" dirty="0"/>
                    </a:p>
                  </a:txBody>
                  <a:tcPr/>
                </a:tc>
                <a:tc>
                  <a:txBody>
                    <a:bodyPr/>
                    <a:lstStyle/>
                    <a:p>
                      <a:pPr algn="ctr"/>
                      <a:r>
                        <a:rPr lang="en-US" altLang="zh-TW" dirty="0"/>
                        <a:t>0.51</a:t>
                      </a:r>
                      <a:endParaRPr lang="zh-TW" altLang="en-US" dirty="0"/>
                    </a:p>
                  </a:txBody>
                  <a:tcPr/>
                </a:tc>
                <a:extLst>
                  <a:ext uri="{0D108BD9-81ED-4DB2-BD59-A6C34878D82A}">
                    <a16:rowId xmlns:a16="http://schemas.microsoft.com/office/drawing/2014/main" val="821741839"/>
                  </a:ext>
                </a:extLst>
              </a:tr>
              <a:tr h="579710">
                <a:tc vMerge="1">
                  <a:txBody>
                    <a:bodyPr/>
                    <a:lstStyle/>
                    <a:p>
                      <a:pPr algn="ctr"/>
                      <a:endParaRPr lang="zh-TW" altLang="en-US" dirty="0"/>
                    </a:p>
                  </a:txBody>
                  <a:tcPr/>
                </a:tc>
                <a:tc>
                  <a:txBody>
                    <a:bodyPr/>
                    <a:lstStyle/>
                    <a:p>
                      <a:pPr algn="ctr"/>
                      <a:r>
                        <a:rPr lang="en-US" altLang="zh-TW" dirty="0"/>
                        <a:t>Oversampling: </a:t>
                      </a:r>
                      <a:r>
                        <a:rPr lang="zh-TW" altLang="en-US" dirty="0">
                          <a:latin typeface="Microsoft JhengHei" panose="020B0604030504040204" pitchFamily="34" charset="-120"/>
                          <a:ea typeface="Microsoft JhengHei" panose="020B0604030504040204" pitchFamily="34" charset="-120"/>
                        </a:rPr>
                        <a:t>增加腦出血資料量成</a:t>
                      </a:r>
                      <a:r>
                        <a:rPr lang="en-US" altLang="zh-TW" dirty="0">
                          <a:latin typeface="Microsoft JhengHei" panose="020B0604030504040204" pitchFamily="34" charset="-120"/>
                          <a:ea typeface="Microsoft JhengHei" panose="020B0604030504040204" pitchFamily="34" charset="-120"/>
                        </a:rPr>
                        <a:t>1.5</a:t>
                      </a:r>
                      <a:r>
                        <a:rPr lang="zh-TW" altLang="en-US" dirty="0">
                          <a:latin typeface="Microsoft JhengHei" panose="020B0604030504040204" pitchFamily="34" charset="-120"/>
                          <a:ea typeface="Microsoft JhengHei" panose="020B0604030504040204" pitchFamily="34" charset="-120"/>
                        </a:rPr>
                        <a:t>倍</a:t>
                      </a:r>
                    </a:p>
                  </a:txBody>
                  <a:tcPr/>
                </a:tc>
                <a:tc>
                  <a:txBody>
                    <a:bodyPr/>
                    <a:lstStyle/>
                    <a:p>
                      <a:pPr algn="ctr"/>
                      <a:r>
                        <a:rPr lang="en-US" altLang="zh-TW" dirty="0"/>
                        <a:t>9.5%</a:t>
                      </a:r>
                      <a:endParaRPr lang="zh-TW" altLang="en-US" dirty="0"/>
                    </a:p>
                  </a:txBody>
                  <a:tcPr/>
                </a:tc>
                <a:tc>
                  <a:txBody>
                    <a:bodyPr/>
                    <a:lstStyle/>
                    <a:p>
                      <a:pPr algn="ctr"/>
                      <a:r>
                        <a:rPr lang="en-US" altLang="zh-TW" dirty="0"/>
                        <a:t>6.7%</a:t>
                      </a:r>
                      <a:endParaRPr lang="zh-TW" altLang="en-US" dirty="0"/>
                    </a:p>
                  </a:txBody>
                  <a:tcPr/>
                </a:tc>
                <a:tc>
                  <a:txBody>
                    <a:bodyPr/>
                    <a:lstStyle/>
                    <a:p>
                      <a:pPr algn="ctr"/>
                      <a:r>
                        <a:rPr lang="en-US" altLang="zh-TW" dirty="0"/>
                        <a:t>85.6%</a:t>
                      </a:r>
                      <a:endParaRPr lang="zh-TW" altLang="en-US" dirty="0"/>
                    </a:p>
                  </a:txBody>
                  <a:tcPr/>
                </a:tc>
                <a:tc>
                  <a:txBody>
                    <a:bodyPr/>
                    <a:lstStyle/>
                    <a:p>
                      <a:pPr algn="ctr"/>
                      <a:r>
                        <a:rPr lang="en-US" altLang="zh-TW" dirty="0"/>
                        <a:t>0.53</a:t>
                      </a:r>
                      <a:endParaRPr lang="zh-TW" altLang="en-US" dirty="0"/>
                    </a:p>
                  </a:txBody>
                  <a:tcPr/>
                </a:tc>
                <a:extLst>
                  <a:ext uri="{0D108BD9-81ED-4DB2-BD59-A6C34878D82A}">
                    <a16:rowId xmlns:a16="http://schemas.microsoft.com/office/drawing/2014/main" val="4241032480"/>
                  </a:ext>
                </a:extLst>
              </a:tr>
              <a:tr h="579710">
                <a:tc vMerge="1">
                  <a:txBody>
                    <a:bodyPr/>
                    <a:lstStyle/>
                    <a:p>
                      <a:pPr algn="ctr"/>
                      <a:endParaRPr lang="zh-TW" altLang="en-US" dirty="0"/>
                    </a:p>
                  </a:txBody>
                  <a:tcPr/>
                </a:tc>
                <a:tc>
                  <a:txBody>
                    <a:bodyPr/>
                    <a:lstStyle/>
                    <a:p>
                      <a:pPr algn="ctr"/>
                      <a:r>
                        <a:rPr lang="en-US" altLang="zh-TW" dirty="0" err="1"/>
                        <a:t>CrossEntropyLoss</a:t>
                      </a:r>
                      <a:r>
                        <a:rPr lang="zh-TW" altLang="en-US" dirty="0"/>
                        <a:t> </a:t>
                      </a:r>
                      <a:r>
                        <a:rPr lang="en-US" altLang="zh-TW" dirty="0"/>
                        <a:t>(weights= [1,1.5,1])</a:t>
                      </a:r>
                      <a:endParaRPr lang="zh-TW" altLang="en-US" dirty="0"/>
                    </a:p>
                  </a:txBody>
                  <a:tcPr/>
                </a:tc>
                <a:tc>
                  <a:txBody>
                    <a:bodyPr/>
                    <a:lstStyle/>
                    <a:p>
                      <a:pPr algn="ctr"/>
                      <a:r>
                        <a:rPr lang="en-US" altLang="zh-TW" dirty="0"/>
                        <a:t>14.9%</a:t>
                      </a:r>
                      <a:endParaRPr lang="zh-TW" altLang="en-US" dirty="0"/>
                    </a:p>
                  </a:txBody>
                  <a:tcPr/>
                </a:tc>
                <a:tc>
                  <a:txBody>
                    <a:bodyPr/>
                    <a:lstStyle/>
                    <a:p>
                      <a:pPr algn="ctr"/>
                      <a:r>
                        <a:rPr lang="en-US" altLang="zh-TW" dirty="0"/>
                        <a:t>10.0%</a:t>
                      </a:r>
                      <a:endParaRPr lang="zh-TW" altLang="en-US" dirty="0"/>
                    </a:p>
                  </a:txBody>
                  <a:tcPr/>
                </a:tc>
                <a:tc>
                  <a:txBody>
                    <a:bodyPr/>
                    <a:lstStyle/>
                    <a:p>
                      <a:pPr algn="ctr"/>
                      <a:r>
                        <a:rPr lang="en-US" altLang="zh-TW" dirty="0"/>
                        <a:t>67.0%</a:t>
                      </a:r>
                      <a:endParaRPr lang="zh-TW" altLang="en-US" dirty="0"/>
                    </a:p>
                  </a:txBody>
                  <a:tcPr/>
                </a:tc>
                <a:tc>
                  <a:txBody>
                    <a:bodyPr/>
                    <a:lstStyle/>
                    <a:p>
                      <a:pPr algn="ctr"/>
                      <a:r>
                        <a:rPr lang="en-US" altLang="zh-TW" dirty="0"/>
                        <a:t>0.49</a:t>
                      </a:r>
                      <a:endParaRPr lang="zh-TW" altLang="en-US" dirty="0"/>
                    </a:p>
                  </a:txBody>
                  <a:tcPr/>
                </a:tc>
                <a:extLst>
                  <a:ext uri="{0D108BD9-81ED-4DB2-BD59-A6C34878D82A}">
                    <a16:rowId xmlns:a16="http://schemas.microsoft.com/office/drawing/2014/main" val="3422081825"/>
                  </a:ext>
                </a:extLst>
              </a:tr>
              <a:tr h="579710">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err="1"/>
                        <a:t>CrossEntropyLoss</a:t>
                      </a:r>
                      <a:r>
                        <a:rPr lang="zh-TW" altLang="en-US" dirty="0"/>
                        <a:t> </a:t>
                      </a:r>
                      <a:r>
                        <a:rPr lang="en-US" altLang="zh-TW" dirty="0"/>
                        <a:t>(weights= [1,2,1])</a:t>
                      </a:r>
                      <a:endParaRPr lang="zh-TW" altLang="en-US" dirty="0"/>
                    </a:p>
                  </a:txBody>
                  <a:tcPr/>
                </a:tc>
                <a:tc>
                  <a:txBody>
                    <a:bodyPr/>
                    <a:lstStyle/>
                    <a:p>
                      <a:pPr algn="ctr"/>
                      <a:r>
                        <a:rPr lang="en-US" altLang="zh-TW" dirty="0"/>
                        <a:t>27.0%</a:t>
                      </a:r>
                      <a:endParaRPr lang="zh-TW" altLang="en-US" dirty="0"/>
                    </a:p>
                  </a:txBody>
                  <a:tcPr/>
                </a:tc>
                <a:tc>
                  <a:txBody>
                    <a:bodyPr/>
                    <a:lstStyle/>
                    <a:p>
                      <a:pPr algn="ctr"/>
                      <a:r>
                        <a:rPr lang="en-US" altLang="zh-TW" dirty="0"/>
                        <a:t>3.3%</a:t>
                      </a:r>
                      <a:endParaRPr lang="zh-TW" altLang="en-US" dirty="0"/>
                    </a:p>
                  </a:txBody>
                  <a:tcPr/>
                </a:tc>
                <a:tc>
                  <a:txBody>
                    <a:bodyPr/>
                    <a:lstStyle/>
                    <a:p>
                      <a:pPr algn="ctr"/>
                      <a:r>
                        <a:rPr lang="en-US" altLang="zh-TW" dirty="0"/>
                        <a:t>69.8%</a:t>
                      </a:r>
                      <a:endParaRPr lang="zh-TW" altLang="en-US" dirty="0"/>
                    </a:p>
                  </a:txBody>
                  <a:tcPr/>
                </a:tc>
                <a:tc>
                  <a:txBody>
                    <a:bodyPr/>
                    <a:lstStyle/>
                    <a:p>
                      <a:pPr algn="ctr"/>
                      <a:r>
                        <a:rPr lang="en-US" altLang="zh-TW" dirty="0"/>
                        <a:t>0.44</a:t>
                      </a:r>
                      <a:endParaRPr lang="zh-TW" altLang="en-US" dirty="0"/>
                    </a:p>
                  </a:txBody>
                  <a:tcPr/>
                </a:tc>
                <a:extLst>
                  <a:ext uri="{0D108BD9-81ED-4DB2-BD59-A6C34878D82A}">
                    <a16:rowId xmlns:a16="http://schemas.microsoft.com/office/drawing/2014/main" val="297228930"/>
                  </a:ext>
                </a:extLst>
              </a:tr>
              <a:tr h="579710">
                <a:tc vMerge="1">
                  <a:txBody>
                    <a:bodyPr/>
                    <a:lstStyle/>
                    <a:p>
                      <a:pPr algn="ct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Optimizer (</a:t>
                      </a:r>
                      <a:r>
                        <a:rPr lang="en-US" altLang="zh-TW" dirty="0" err="1"/>
                        <a:t>weight_decay</a:t>
                      </a:r>
                      <a:r>
                        <a:rPr lang="en-US" altLang="zh-TW" dirty="0"/>
                        <a:t> = 1e-8)</a:t>
                      </a:r>
                      <a:endParaRPr lang="zh-TW" altLang="en-US" dirty="0"/>
                    </a:p>
                  </a:txBody>
                  <a:tcPr/>
                </a:tc>
                <a:tc>
                  <a:txBody>
                    <a:bodyPr/>
                    <a:lstStyle/>
                    <a:p>
                      <a:pPr algn="ctr"/>
                      <a:r>
                        <a:rPr lang="en-US" altLang="zh-TW" dirty="0"/>
                        <a:t>14.9%</a:t>
                      </a:r>
                      <a:endParaRPr lang="zh-TW" altLang="en-US" dirty="0"/>
                    </a:p>
                  </a:txBody>
                  <a:tcPr/>
                </a:tc>
                <a:tc>
                  <a:txBody>
                    <a:bodyPr/>
                    <a:lstStyle/>
                    <a:p>
                      <a:pPr algn="ctr"/>
                      <a:r>
                        <a:rPr lang="en-US" altLang="zh-TW" dirty="0"/>
                        <a:t>6.7%</a:t>
                      </a:r>
                      <a:endParaRPr lang="zh-TW" altLang="en-US" dirty="0"/>
                    </a:p>
                  </a:txBody>
                  <a:tcPr/>
                </a:tc>
                <a:tc>
                  <a:txBody>
                    <a:bodyPr/>
                    <a:lstStyle/>
                    <a:p>
                      <a:pPr algn="ctr"/>
                      <a:r>
                        <a:rPr lang="en-US" altLang="zh-TW" dirty="0"/>
                        <a:t>68.4%</a:t>
                      </a:r>
                      <a:endParaRPr lang="zh-TW" altLang="en-US" dirty="0"/>
                    </a:p>
                  </a:txBody>
                  <a:tcPr/>
                </a:tc>
                <a:tc>
                  <a:txBody>
                    <a:bodyPr/>
                    <a:lstStyle/>
                    <a:p>
                      <a:pPr algn="ctr"/>
                      <a:r>
                        <a:rPr lang="en-US" altLang="zh-TW" dirty="0"/>
                        <a:t>0.44</a:t>
                      </a:r>
                      <a:endParaRPr lang="zh-TW" altLang="en-US" dirty="0"/>
                    </a:p>
                  </a:txBody>
                  <a:tcPr/>
                </a:tc>
                <a:extLst>
                  <a:ext uri="{0D108BD9-81ED-4DB2-BD59-A6C34878D82A}">
                    <a16:rowId xmlns:a16="http://schemas.microsoft.com/office/drawing/2014/main" val="3210024129"/>
                  </a:ext>
                </a:extLst>
              </a:tr>
              <a:tr h="579710">
                <a:tc vMerge="1">
                  <a:txBody>
                    <a:bodyPr/>
                    <a:lstStyle/>
                    <a:p>
                      <a:pPr algn="ct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Optimizer (</a:t>
                      </a:r>
                      <a:r>
                        <a:rPr lang="en-US" altLang="zh-TW" dirty="0" err="1"/>
                        <a:t>weight_decay</a:t>
                      </a:r>
                      <a:r>
                        <a:rPr lang="en-US" altLang="zh-TW" dirty="0"/>
                        <a:t> = 1e-7)</a:t>
                      </a:r>
                      <a:endParaRPr lang="zh-TW" altLang="en-US" dirty="0"/>
                    </a:p>
                  </a:txBody>
                  <a:tcPr/>
                </a:tc>
                <a:tc>
                  <a:txBody>
                    <a:bodyPr/>
                    <a:lstStyle/>
                    <a:p>
                      <a:pPr algn="ctr"/>
                      <a:r>
                        <a:rPr lang="en-US" altLang="zh-TW" dirty="0"/>
                        <a:t>14.9%</a:t>
                      </a:r>
                      <a:endParaRPr lang="zh-TW" altLang="en-US" dirty="0"/>
                    </a:p>
                  </a:txBody>
                  <a:tcPr/>
                </a:tc>
                <a:tc>
                  <a:txBody>
                    <a:bodyPr/>
                    <a:lstStyle/>
                    <a:p>
                      <a:pPr algn="ctr"/>
                      <a:r>
                        <a:rPr lang="en-US" altLang="zh-TW" dirty="0"/>
                        <a:t>13.3%</a:t>
                      </a:r>
                      <a:endParaRPr lang="zh-TW" altLang="en-US" dirty="0"/>
                    </a:p>
                  </a:txBody>
                  <a:tcPr/>
                </a:tc>
                <a:tc>
                  <a:txBody>
                    <a:bodyPr/>
                    <a:lstStyle/>
                    <a:p>
                      <a:pPr algn="ctr"/>
                      <a:r>
                        <a:rPr lang="en-US" altLang="zh-TW" dirty="0"/>
                        <a:t>80.0%</a:t>
                      </a:r>
                      <a:endParaRPr lang="zh-TW" altLang="en-US" dirty="0"/>
                    </a:p>
                  </a:txBody>
                  <a:tcPr/>
                </a:tc>
                <a:tc>
                  <a:txBody>
                    <a:bodyPr/>
                    <a:lstStyle/>
                    <a:p>
                      <a:pPr algn="ctr"/>
                      <a:r>
                        <a:rPr lang="en-US" altLang="zh-TW" dirty="0"/>
                        <a:t>0.52</a:t>
                      </a:r>
                      <a:endParaRPr lang="zh-TW" altLang="en-US" dirty="0"/>
                    </a:p>
                  </a:txBody>
                  <a:tcPr/>
                </a:tc>
                <a:extLst>
                  <a:ext uri="{0D108BD9-81ED-4DB2-BD59-A6C34878D82A}">
                    <a16:rowId xmlns:a16="http://schemas.microsoft.com/office/drawing/2014/main" val="3959647683"/>
                  </a:ext>
                </a:extLst>
              </a:tr>
              <a:tr h="579710">
                <a:tc vMerge="1">
                  <a:txBody>
                    <a:bodyPr/>
                    <a:lstStyle/>
                    <a:p>
                      <a:pPr algn="ct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Optimizer (</a:t>
                      </a:r>
                      <a:r>
                        <a:rPr lang="en-US" altLang="zh-TW" dirty="0" err="1"/>
                        <a:t>weight_decay</a:t>
                      </a:r>
                      <a:r>
                        <a:rPr lang="en-US" altLang="zh-TW" dirty="0"/>
                        <a:t> = 1e-6)</a:t>
                      </a:r>
                      <a:endParaRPr lang="zh-TW" altLang="en-US" dirty="0"/>
                    </a:p>
                  </a:txBody>
                  <a:tcPr/>
                </a:tc>
                <a:tc>
                  <a:txBody>
                    <a:bodyPr/>
                    <a:lstStyle/>
                    <a:p>
                      <a:pPr algn="ctr"/>
                      <a:r>
                        <a:rPr lang="en-US" altLang="zh-TW" dirty="0"/>
                        <a:t>17.6%</a:t>
                      </a:r>
                      <a:endParaRPr lang="zh-TW" altLang="en-US" dirty="0"/>
                    </a:p>
                  </a:txBody>
                  <a:tcPr/>
                </a:tc>
                <a:tc>
                  <a:txBody>
                    <a:bodyPr/>
                    <a:lstStyle/>
                    <a:p>
                      <a:pPr algn="ctr"/>
                      <a:r>
                        <a:rPr lang="en-US" altLang="zh-TW" dirty="0"/>
                        <a:t>6.7%</a:t>
                      </a:r>
                      <a:endParaRPr lang="zh-TW" altLang="en-US" dirty="0"/>
                    </a:p>
                  </a:txBody>
                  <a:tcPr/>
                </a:tc>
                <a:tc>
                  <a:txBody>
                    <a:bodyPr/>
                    <a:lstStyle/>
                    <a:p>
                      <a:pPr algn="ctr"/>
                      <a:r>
                        <a:rPr lang="en-US" altLang="zh-TW" dirty="0"/>
                        <a:t>80.6%</a:t>
                      </a:r>
                      <a:endParaRPr lang="zh-TW" altLang="en-US" dirty="0"/>
                    </a:p>
                  </a:txBody>
                  <a:tcPr/>
                </a:tc>
                <a:tc>
                  <a:txBody>
                    <a:bodyPr/>
                    <a:lstStyle/>
                    <a:p>
                      <a:pPr algn="ctr"/>
                      <a:r>
                        <a:rPr lang="en-US" altLang="zh-TW" dirty="0"/>
                        <a:t>0.52</a:t>
                      </a:r>
                      <a:endParaRPr lang="zh-TW" altLang="en-US" dirty="0"/>
                    </a:p>
                  </a:txBody>
                  <a:tcPr/>
                </a:tc>
                <a:extLst>
                  <a:ext uri="{0D108BD9-81ED-4DB2-BD59-A6C34878D82A}">
                    <a16:rowId xmlns:a16="http://schemas.microsoft.com/office/drawing/2014/main" val="1903780134"/>
                  </a:ext>
                </a:extLst>
              </a:tr>
              <a:tr h="579710">
                <a:tc vMerge="1">
                  <a:txBody>
                    <a:bodyPr/>
                    <a:lstStyle/>
                    <a:p>
                      <a:pPr algn="ct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Optimizer (</a:t>
                      </a:r>
                      <a:r>
                        <a:rPr lang="en-US" altLang="zh-TW" dirty="0" err="1"/>
                        <a:t>weight_decay</a:t>
                      </a:r>
                      <a:r>
                        <a:rPr lang="en-US" altLang="zh-TW" dirty="0"/>
                        <a:t> = 1e-5)</a:t>
                      </a:r>
                      <a:endParaRPr lang="zh-TW" altLang="en-US" dirty="0"/>
                    </a:p>
                  </a:txBody>
                  <a:tcPr/>
                </a:tc>
                <a:tc>
                  <a:txBody>
                    <a:bodyPr/>
                    <a:lstStyle/>
                    <a:p>
                      <a:pPr algn="ctr"/>
                      <a:r>
                        <a:rPr lang="en-US" altLang="zh-TW" dirty="0"/>
                        <a:t>10.8%</a:t>
                      </a:r>
                      <a:endParaRPr lang="zh-TW" altLang="en-US" dirty="0"/>
                    </a:p>
                  </a:txBody>
                  <a:tcPr/>
                </a:tc>
                <a:tc>
                  <a:txBody>
                    <a:bodyPr/>
                    <a:lstStyle/>
                    <a:p>
                      <a:pPr algn="ctr"/>
                      <a:r>
                        <a:rPr lang="en-US" altLang="zh-TW" dirty="0"/>
                        <a:t>0%</a:t>
                      </a:r>
                      <a:endParaRPr lang="zh-TW" altLang="en-US" dirty="0"/>
                    </a:p>
                  </a:txBody>
                  <a:tcPr/>
                </a:tc>
                <a:tc>
                  <a:txBody>
                    <a:bodyPr/>
                    <a:lstStyle/>
                    <a:p>
                      <a:pPr algn="ctr"/>
                      <a:r>
                        <a:rPr lang="en-US" altLang="zh-TW" dirty="0"/>
                        <a:t>85.6%</a:t>
                      </a:r>
                      <a:endParaRPr lang="zh-TW" altLang="en-US" dirty="0"/>
                    </a:p>
                  </a:txBody>
                  <a:tcPr/>
                </a:tc>
                <a:tc>
                  <a:txBody>
                    <a:bodyPr/>
                    <a:lstStyle/>
                    <a:p>
                      <a:pPr algn="ctr"/>
                      <a:r>
                        <a:rPr lang="en-US" altLang="zh-TW" dirty="0"/>
                        <a:t>0.52</a:t>
                      </a:r>
                      <a:endParaRPr lang="zh-TW" altLang="en-US" dirty="0"/>
                    </a:p>
                  </a:txBody>
                  <a:tcPr/>
                </a:tc>
                <a:extLst>
                  <a:ext uri="{0D108BD9-81ED-4DB2-BD59-A6C34878D82A}">
                    <a16:rowId xmlns:a16="http://schemas.microsoft.com/office/drawing/2014/main" val="1201094260"/>
                  </a:ext>
                </a:extLst>
              </a:tr>
            </a:tbl>
          </a:graphicData>
        </a:graphic>
      </p:graphicFrame>
      <p:sp>
        <p:nvSpPr>
          <p:cNvPr id="3" name="圓角矩形 2">
            <a:extLst>
              <a:ext uri="{FF2B5EF4-FFF2-40B4-BE49-F238E27FC236}">
                <a16:creationId xmlns:a16="http://schemas.microsoft.com/office/drawing/2014/main" id="{46FEAA93-6603-B2E5-9D3A-E5711EA7FE4A}"/>
              </a:ext>
            </a:extLst>
          </p:cNvPr>
          <p:cNvSpPr/>
          <p:nvPr/>
        </p:nvSpPr>
        <p:spPr>
          <a:xfrm>
            <a:off x="7603483" y="4943889"/>
            <a:ext cx="1477453" cy="652870"/>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5" name="圓角矩形 4">
            <a:extLst>
              <a:ext uri="{FF2B5EF4-FFF2-40B4-BE49-F238E27FC236}">
                <a16:creationId xmlns:a16="http://schemas.microsoft.com/office/drawing/2014/main" id="{699A17E7-96EE-9619-CEE1-17DB5ABA3EB4}"/>
              </a:ext>
            </a:extLst>
          </p:cNvPr>
          <p:cNvSpPr/>
          <p:nvPr/>
        </p:nvSpPr>
        <p:spPr>
          <a:xfrm>
            <a:off x="10519867" y="4943889"/>
            <a:ext cx="1477453" cy="652870"/>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6" name="圓角矩形 5">
            <a:extLst>
              <a:ext uri="{FF2B5EF4-FFF2-40B4-BE49-F238E27FC236}">
                <a16:creationId xmlns:a16="http://schemas.microsoft.com/office/drawing/2014/main" id="{A3E22FED-FCB7-9F28-01C1-77599B64C4F6}"/>
              </a:ext>
            </a:extLst>
          </p:cNvPr>
          <p:cNvSpPr/>
          <p:nvPr/>
        </p:nvSpPr>
        <p:spPr>
          <a:xfrm>
            <a:off x="10504100" y="2645161"/>
            <a:ext cx="1477453" cy="652870"/>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48368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9D035C-17DA-DF7A-5AF8-2CA032A4F6DB}"/>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Background </a:t>
            </a:r>
            <a:endParaRPr kumimoji="1" lang="zh-TW" altLang="en-US" b="1" dirty="0">
              <a:solidFill>
                <a:schemeClr val="bg1"/>
              </a:solidFill>
              <a:latin typeface="Arial" panose="020B0604020202020204" pitchFamily="34" charset="0"/>
              <a:cs typeface="Arial" panose="020B0604020202020204" pitchFamily="34" charset="0"/>
            </a:endParaRPr>
          </a:p>
        </p:txBody>
      </p:sp>
      <p:pic>
        <p:nvPicPr>
          <p:cNvPr id="5" name="圖片 4">
            <a:extLst>
              <a:ext uri="{FF2B5EF4-FFF2-40B4-BE49-F238E27FC236}">
                <a16:creationId xmlns:a16="http://schemas.microsoft.com/office/drawing/2014/main" id="{7AB68D47-3E17-B69D-2416-098445552F37}"/>
              </a:ext>
            </a:extLst>
          </p:cNvPr>
          <p:cNvPicPr>
            <a:picLocks noChangeAspect="1"/>
          </p:cNvPicPr>
          <p:nvPr/>
        </p:nvPicPr>
        <p:blipFill>
          <a:blip r:embed="rId2"/>
          <a:stretch>
            <a:fillRect/>
          </a:stretch>
        </p:blipFill>
        <p:spPr>
          <a:xfrm>
            <a:off x="363606" y="2337697"/>
            <a:ext cx="1465194" cy="1465194"/>
          </a:xfrm>
          <a:prstGeom prst="rect">
            <a:avLst/>
          </a:prstGeom>
        </p:spPr>
      </p:pic>
      <p:pic>
        <p:nvPicPr>
          <p:cNvPr id="7" name="圖片 6">
            <a:extLst>
              <a:ext uri="{FF2B5EF4-FFF2-40B4-BE49-F238E27FC236}">
                <a16:creationId xmlns:a16="http://schemas.microsoft.com/office/drawing/2014/main" id="{AD02BD30-0744-5339-67B8-64AE39A29B00}"/>
              </a:ext>
            </a:extLst>
          </p:cNvPr>
          <p:cNvPicPr>
            <a:picLocks noChangeAspect="1"/>
          </p:cNvPicPr>
          <p:nvPr/>
        </p:nvPicPr>
        <p:blipFill>
          <a:blip r:embed="rId3"/>
          <a:stretch>
            <a:fillRect/>
          </a:stretch>
        </p:blipFill>
        <p:spPr>
          <a:xfrm>
            <a:off x="2366896" y="2337697"/>
            <a:ext cx="1465194" cy="1465194"/>
          </a:xfrm>
          <a:prstGeom prst="rect">
            <a:avLst/>
          </a:prstGeom>
        </p:spPr>
      </p:pic>
      <p:pic>
        <p:nvPicPr>
          <p:cNvPr id="9" name="圖片 8">
            <a:extLst>
              <a:ext uri="{FF2B5EF4-FFF2-40B4-BE49-F238E27FC236}">
                <a16:creationId xmlns:a16="http://schemas.microsoft.com/office/drawing/2014/main" id="{24747935-64A0-57E1-4303-A494B89F99B3}"/>
              </a:ext>
            </a:extLst>
          </p:cNvPr>
          <p:cNvPicPr>
            <a:picLocks noChangeAspect="1"/>
          </p:cNvPicPr>
          <p:nvPr/>
        </p:nvPicPr>
        <p:blipFill>
          <a:blip r:embed="rId4"/>
          <a:stretch>
            <a:fillRect/>
          </a:stretch>
        </p:blipFill>
        <p:spPr>
          <a:xfrm>
            <a:off x="4370186" y="1848678"/>
            <a:ext cx="1954213" cy="1954213"/>
          </a:xfrm>
          <a:prstGeom prst="rect">
            <a:avLst/>
          </a:prstGeom>
        </p:spPr>
      </p:pic>
      <p:pic>
        <p:nvPicPr>
          <p:cNvPr id="11" name="圖片 10">
            <a:extLst>
              <a:ext uri="{FF2B5EF4-FFF2-40B4-BE49-F238E27FC236}">
                <a16:creationId xmlns:a16="http://schemas.microsoft.com/office/drawing/2014/main" id="{23B45D8A-6A69-9A6D-E804-79AEFA93AF7B}"/>
              </a:ext>
            </a:extLst>
          </p:cNvPr>
          <p:cNvPicPr>
            <a:picLocks noChangeAspect="1"/>
          </p:cNvPicPr>
          <p:nvPr/>
        </p:nvPicPr>
        <p:blipFill>
          <a:blip r:embed="rId5"/>
          <a:stretch>
            <a:fillRect/>
          </a:stretch>
        </p:blipFill>
        <p:spPr>
          <a:xfrm>
            <a:off x="8482425" y="2362235"/>
            <a:ext cx="1465194" cy="1465194"/>
          </a:xfrm>
          <a:prstGeom prst="rect">
            <a:avLst/>
          </a:prstGeom>
        </p:spPr>
      </p:pic>
      <p:pic>
        <p:nvPicPr>
          <p:cNvPr id="13" name="圖片 12">
            <a:extLst>
              <a:ext uri="{FF2B5EF4-FFF2-40B4-BE49-F238E27FC236}">
                <a16:creationId xmlns:a16="http://schemas.microsoft.com/office/drawing/2014/main" id="{6DC78FFF-82E7-0F8C-3555-C73A90FB460E}"/>
              </a:ext>
            </a:extLst>
          </p:cNvPr>
          <p:cNvPicPr>
            <a:picLocks noChangeAspect="1"/>
          </p:cNvPicPr>
          <p:nvPr/>
        </p:nvPicPr>
        <p:blipFill>
          <a:blip r:embed="rId6"/>
          <a:stretch>
            <a:fillRect/>
          </a:stretch>
        </p:blipFill>
        <p:spPr>
          <a:xfrm>
            <a:off x="10363200" y="2337697"/>
            <a:ext cx="1465194" cy="1465194"/>
          </a:xfrm>
          <a:prstGeom prst="rect">
            <a:avLst/>
          </a:prstGeom>
        </p:spPr>
      </p:pic>
      <p:pic>
        <p:nvPicPr>
          <p:cNvPr id="15" name="圖片 14">
            <a:extLst>
              <a:ext uri="{FF2B5EF4-FFF2-40B4-BE49-F238E27FC236}">
                <a16:creationId xmlns:a16="http://schemas.microsoft.com/office/drawing/2014/main" id="{66F2DF9A-457C-A760-4BE0-82E66E84CDFC}"/>
              </a:ext>
            </a:extLst>
          </p:cNvPr>
          <p:cNvPicPr>
            <a:picLocks noChangeAspect="1"/>
          </p:cNvPicPr>
          <p:nvPr/>
        </p:nvPicPr>
        <p:blipFill>
          <a:blip r:embed="rId7"/>
          <a:stretch>
            <a:fillRect/>
          </a:stretch>
        </p:blipFill>
        <p:spPr>
          <a:xfrm>
            <a:off x="6632260" y="2386773"/>
            <a:ext cx="1416118" cy="1416118"/>
          </a:xfrm>
          <a:prstGeom prst="rect">
            <a:avLst/>
          </a:prstGeom>
        </p:spPr>
      </p:pic>
      <p:sp>
        <p:nvSpPr>
          <p:cNvPr id="17" name="文字方塊 16">
            <a:extLst>
              <a:ext uri="{FF2B5EF4-FFF2-40B4-BE49-F238E27FC236}">
                <a16:creationId xmlns:a16="http://schemas.microsoft.com/office/drawing/2014/main" id="{9445CAF4-D4CD-929E-A081-32965EB29464}"/>
              </a:ext>
            </a:extLst>
          </p:cNvPr>
          <p:cNvSpPr txBox="1"/>
          <p:nvPr/>
        </p:nvSpPr>
        <p:spPr>
          <a:xfrm>
            <a:off x="183132" y="4815025"/>
            <a:ext cx="1826141" cy="1569660"/>
          </a:xfrm>
          <a:prstGeom prst="rect">
            <a:avLst/>
          </a:prstGeom>
          <a:noFill/>
        </p:spPr>
        <p:txBody>
          <a:bodyPr wrap="none" rtlCol="0">
            <a:spAutoFit/>
          </a:bodyPr>
          <a:lstStyle/>
          <a:p>
            <a:r>
              <a:rPr kumimoji="1" lang="zh-TW" altLang="en-US" sz="3200"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疑似中風</a:t>
            </a:r>
            <a:endParaRPr kumimoji="1" lang="en-US" altLang="zh-TW" sz="3200"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a:p>
            <a:r>
              <a:rPr kumimoji="1" lang="zh-TW" altLang="en-US" sz="3200"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臉歪嘴斜</a:t>
            </a:r>
            <a:endParaRPr kumimoji="1" lang="en-US" altLang="zh-TW" sz="3200"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a:p>
            <a:r>
              <a:rPr kumimoji="1" lang="zh-TW" altLang="en-US" sz="3200"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手腳無力</a:t>
            </a:r>
          </a:p>
        </p:txBody>
      </p:sp>
      <p:sp>
        <p:nvSpPr>
          <p:cNvPr id="18" name="文字方塊 17">
            <a:extLst>
              <a:ext uri="{FF2B5EF4-FFF2-40B4-BE49-F238E27FC236}">
                <a16:creationId xmlns:a16="http://schemas.microsoft.com/office/drawing/2014/main" id="{8C2FC47C-D5BA-D090-5A28-858553C70CD1}"/>
              </a:ext>
            </a:extLst>
          </p:cNvPr>
          <p:cNvSpPr txBox="1"/>
          <p:nvPr/>
        </p:nvSpPr>
        <p:spPr>
          <a:xfrm>
            <a:off x="2186422" y="4815025"/>
            <a:ext cx="1826141" cy="584775"/>
          </a:xfrm>
          <a:prstGeom prst="rect">
            <a:avLst/>
          </a:prstGeom>
          <a:noFill/>
        </p:spPr>
        <p:txBody>
          <a:bodyPr wrap="none" rtlCol="0">
            <a:spAutoFit/>
          </a:bodyPr>
          <a:lstStyle/>
          <a:p>
            <a:r>
              <a:rPr kumimoji="1" lang="zh-TW" altLang="en-US" sz="3200"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緊急救護</a:t>
            </a:r>
          </a:p>
        </p:txBody>
      </p:sp>
      <p:sp>
        <p:nvSpPr>
          <p:cNvPr id="19" name="文字方塊 18">
            <a:extLst>
              <a:ext uri="{FF2B5EF4-FFF2-40B4-BE49-F238E27FC236}">
                <a16:creationId xmlns:a16="http://schemas.microsoft.com/office/drawing/2014/main" id="{0ADC9E6D-B685-57D4-99C8-C6FE6DDD2312}"/>
              </a:ext>
            </a:extLst>
          </p:cNvPr>
          <p:cNvSpPr txBox="1"/>
          <p:nvPr/>
        </p:nvSpPr>
        <p:spPr>
          <a:xfrm>
            <a:off x="4370186" y="4815025"/>
            <a:ext cx="1826141" cy="584775"/>
          </a:xfrm>
          <a:prstGeom prst="rect">
            <a:avLst/>
          </a:prstGeom>
          <a:noFill/>
        </p:spPr>
        <p:txBody>
          <a:bodyPr wrap="none" rtlCol="0">
            <a:spAutoFit/>
          </a:bodyPr>
          <a:lstStyle/>
          <a:p>
            <a:r>
              <a:rPr kumimoji="1" lang="zh-TW" altLang="en-US" sz="3200"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醫院急診</a:t>
            </a:r>
          </a:p>
        </p:txBody>
      </p:sp>
      <p:sp>
        <p:nvSpPr>
          <p:cNvPr id="20" name="文字方塊 19">
            <a:extLst>
              <a:ext uri="{FF2B5EF4-FFF2-40B4-BE49-F238E27FC236}">
                <a16:creationId xmlns:a16="http://schemas.microsoft.com/office/drawing/2014/main" id="{1E3E7628-0AA3-7763-E55B-CF82601634FC}"/>
              </a:ext>
            </a:extLst>
          </p:cNvPr>
          <p:cNvSpPr txBox="1"/>
          <p:nvPr/>
        </p:nvSpPr>
        <p:spPr>
          <a:xfrm>
            <a:off x="8482425" y="4815025"/>
            <a:ext cx="2646878" cy="1569660"/>
          </a:xfrm>
          <a:prstGeom prst="rect">
            <a:avLst/>
          </a:prstGeom>
          <a:noFill/>
        </p:spPr>
        <p:txBody>
          <a:bodyPr wrap="none" rtlCol="0">
            <a:spAutoFit/>
          </a:bodyPr>
          <a:lstStyle/>
          <a:p>
            <a:r>
              <a:rPr kumimoji="1" lang="zh-TW" altLang="en-US" sz="3200"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心電圖</a:t>
            </a:r>
            <a:endParaRPr kumimoji="1" lang="en-US" altLang="zh-TW" sz="3200"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a:p>
            <a:r>
              <a:rPr kumimoji="1" lang="zh-TW" altLang="en-US" sz="3200"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抽血檢驗</a:t>
            </a:r>
            <a:endParaRPr kumimoji="1" lang="en-US" altLang="zh-TW" sz="3200"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a:p>
            <a:r>
              <a:rPr kumimoji="1" lang="zh-TW" altLang="en-US" sz="3200"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安排電腦斷層</a:t>
            </a:r>
          </a:p>
        </p:txBody>
      </p:sp>
      <p:sp>
        <p:nvSpPr>
          <p:cNvPr id="21" name="文字方塊 20">
            <a:extLst>
              <a:ext uri="{FF2B5EF4-FFF2-40B4-BE49-F238E27FC236}">
                <a16:creationId xmlns:a16="http://schemas.microsoft.com/office/drawing/2014/main" id="{FB551097-8AD2-1EE0-E968-8A948EA13235}"/>
              </a:ext>
            </a:extLst>
          </p:cNvPr>
          <p:cNvSpPr txBox="1"/>
          <p:nvPr/>
        </p:nvSpPr>
        <p:spPr>
          <a:xfrm>
            <a:off x="6479135" y="4815024"/>
            <a:ext cx="1826141" cy="584775"/>
          </a:xfrm>
          <a:prstGeom prst="rect">
            <a:avLst/>
          </a:prstGeom>
          <a:noFill/>
        </p:spPr>
        <p:txBody>
          <a:bodyPr wrap="none" rtlCol="0">
            <a:spAutoFit/>
          </a:bodyPr>
          <a:lstStyle/>
          <a:p>
            <a:r>
              <a:rPr kumimoji="1" lang="zh-TW" altLang="en-US" sz="3200"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醫師評估</a:t>
            </a:r>
          </a:p>
        </p:txBody>
      </p:sp>
      <p:sp>
        <p:nvSpPr>
          <p:cNvPr id="22" name="文字方塊 21">
            <a:extLst>
              <a:ext uri="{FF2B5EF4-FFF2-40B4-BE49-F238E27FC236}">
                <a16:creationId xmlns:a16="http://schemas.microsoft.com/office/drawing/2014/main" id="{C0F2A6D9-220C-E968-68FA-06513962176F}"/>
              </a:ext>
            </a:extLst>
          </p:cNvPr>
          <p:cNvSpPr txBox="1"/>
          <p:nvPr/>
        </p:nvSpPr>
        <p:spPr>
          <a:xfrm>
            <a:off x="10421417" y="4815024"/>
            <a:ext cx="1415772" cy="584775"/>
          </a:xfrm>
          <a:prstGeom prst="rect">
            <a:avLst/>
          </a:prstGeom>
          <a:noFill/>
        </p:spPr>
        <p:txBody>
          <a:bodyPr wrap="none" rtlCol="0">
            <a:spAutoFit/>
          </a:bodyPr>
          <a:lstStyle/>
          <a:p>
            <a:r>
              <a:rPr kumimoji="1" lang="zh-TW" altLang="en-US" sz="3200"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搶時間</a:t>
            </a:r>
          </a:p>
        </p:txBody>
      </p:sp>
    </p:spTree>
    <p:extLst>
      <p:ext uri="{BB962C8B-B14F-4D97-AF65-F5344CB8AC3E}">
        <p14:creationId xmlns:p14="http://schemas.microsoft.com/office/powerpoint/2010/main" val="142084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CNN</a:t>
            </a:r>
            <a:r>
              <a:rPr kumimoji="1" lang="en-US" altLang="zh-TW"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rPr>
              <a:t> </a:t>
            </a:r>
            <a:endParaRPr kumimoji="1" lang="zh-TW" altLang="en-US"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6" name="文字方塊 5">
            <a:extLst>
              <a:ext uri="{FF2B5EF4-FFF2-40B4-BE49-F238E27FC236}">
                <a16:creationId xmlns:a16="http://schemas.microsoft.com/office/drawing/2014/main" id="{01F65161-0D59-A9F9-8BBB-85AFD44C98A3}"/>
              </a:ext>
            </a:extLst>
          </p:cNvPr>
          <p:cNvSpPr txBox="1"/>
          <p:nvPr/>
        </p:nvSpPr>
        <p:spPr>
          <a:xfrm>
            <a:off x="-361117" y="1366897"/>
            <a:ext cx="4750237" cy="2062103"/>
          </a:xfrm>
          <a:prstGeom prst="rect">
            <a:avLst/>
          </a:prstGeom>
          <a:noFill/>
        </p:spPr>
        <p:txBody>
          <a:bodyPr wrap="square" rtlCol="0">
            <a:spAutoFit/>
          </a:bodyPr>
          <a:lstStyle/>
          <a:p>
            <a:pPr algn="ctr"/>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Best CNN model: </a:t>
            </a:r>
          </a:p>
          <a:p>
            <a:pPr algn="ctr"/>
            <a:r>
              <a:rPr lang="en-US" altLang="zh-TW" sz="2400" dirty="0"/>
              <a:t>ResNet-50</a:t>
            </a:r>
          </a:p>
          <a:p>
            <a:pPr lvl="0" algn="ctr">
              <a:defRPr/>
            </a:pPr>
            <a:r>
              <a:rPr lang="en-US" altLang="zh-TW" sz="2400" dirty="0"/>
              <a:t>Learning rate=0.0003</a:t>
            </a:r>
          </a:p>
          <a:p>
            <a:pPr lvl="0" algn="ctr">
              <a:defRPr/>
            </a:pPr>
            <a:r>
              <a:rPr lang="en-US" altLang="zh-TW" sz="2400" dirty="0"/>
              <a:t>Epoch= 20</a:t>
            </a:r>
            <a:endParaRPr lang="zh-TW" altLang="en-US" sz="2400" dirty="0"/>
          </a:p>
          <a:p>
            <a:pPr algn="ctr"/>
            <a:r>
              <a:rPr lang="en-US" altLang="zh-TW" sz="2400" dirty="0"/>
              <a:t>Optimizer (</a:t>
            </a:r>
            <a:r>
              <a:rPr lang="en-US" altLang="zh-TW" sz="2400" dirty="0" err="1"/>
              <a:t>weight_decay</a:t>
            </a:r>
            <a:r>
              <a:rPr lang="en-US" altLang="zh-TW" sz="2400" dirty="0"/>
              <a:t> = 1e-7)</a:t>
            </a:r>
            <a:endParaRPr lang="zh-TW" altLang="en-US" sz="2400" dirty="0"/>
          </a:p>
        </p:txBody>
      </p:sp>
      <p:graphicFrame>
        <p:nvGraphicFramePr>
          <p:cNvPr id="3" name="圖表 2">
            <a:extLst>
              <a:ext uri="{FF2B5EF4-FFF2-40B4-BE49-F238E27FC236}">
                <a16:creationId xmlns:a16="http://schemas.microsoft.com/office/drawing/2014/main" id="{219B84FA-B106-C327-069F-F4D4CF058167}"/>
              </a:ext>
            </a:extLst>
          </p:cNvPr>
          <p:cNvGraphicFramePr>
            <a:graphicFrameLocks/>
          </p:cNvGraphicFramePr>
          <p:nvPr>
            <p:extLst>
              <p:ext uri="{D42A27DB-BD31-4B8C-83A1-F6EECF244321}">
                <p14:modId xmlns:p14="http://schemas.microsoft.com/office/powerpoint/2010/main" val="3406836615"/>
              </p:ext>
            </p:extLst>
          </p:nvPr>
        </p:nvGraphicFramePr>
        <p:xfrm>
          <a:off x="279267" y="3287548"/>
          <a:ext cx="5252797" cy="35704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表格 4">
            <a:extLst>
              <a:ext uri="{FF2B5EF4-FFF2-40B4-BE49-F238E27FC236}">
                <a16:creationId xmlns:a16="http://schemas.microsoft.com/office/drawing/2014/main" id="{25EBEF72-213B-9903-9A2B-832784D9A1FA}"/>
              </a:ext>
            </a:extLst>
          </p:cNvPr>
          <p:cNvGraphicFramePr>
            <a:graphicFrameLocks noGrp="1"/>
          </p:cNvGraphicFramePr>
          <p:nvPr>
            <p:extLst>
              <p:ext uri="{D42A27DB-BD31-4B8C-83A1-F6EECF244321}">
                <p14:modId xmlns:p14="http://schemas.microsoft.com/office/powerpoint/2010/main" val="4228642348"/>
              </p:ext>
            </p:extLst>
          </p:nvPr>
        </p:nvGraphicFramePr>
        <p:xfrm>
          <a:off x="6280667" y="2964921"/>
          <a:ext cx="5825376" cy="2633632"/>
        </p:xfrm>
        <a:graphic>
          <a:graphicData uri="http://schemas.openxmlformats.org/drawingml/2006/table">
            <a:tbl>
              <a:tblPr firstRow="1" bandRow="1">
                <a:tableStyleId>{8A107856-5554-42FB-B03E-39F5DBC370BA}</a:tableStyleId>
              </a:tblPr>
              <a:tblGrid>
                <a:gridCol w="1456344">
                  <a:extLst>
                    <a:ext uri="{9D8B030D-6E8A-4147-A177-3AD203B41FA5}">
                      <a16:colId xmlns:a16="http://schemas.microsoft.com/office/drawing/2014/main" val="516902240"/>
                    </a:ext>
                  </a:extLst>
                </a:gridCol>
                <a:gridCol w="1456344">
                  <a:extLst>
                    <a:ext uri="{9D8B030D-6E8A-4147-A177-3AD203B41FA5}">
                      <a16:colId xmlns:a16="http://schemas.microsoft.com/office/drawing/2014/main" val="499670940"/>
                    </a:ext>
                  </a:extLst>
                </a:gridCol>
                <a:gridCol w="1456344">
                  <a:extLst>
                    <a:ext uri="{9D8B030D-6E8A-4147-A177-3AD203B41FA5}">
                      <a16:colId xmlns:a16="http://schemas.microsoft.com/office/drawing/2014/main" val="4051969910"/>
                    </a:ext>
                  </a:extLst>
                </a:gridCol>
                <a:gridCol w="1456344">
                  <a:extLst>
                    <a:ext uri="{9D8B030D-6E8A-4147-A177-3AD203B41FA5}">
                      <a16:colId xmlns:a16="http://schemas.microsoft.com/office/drawing/2014/main" val="2370043269"/>
                    </a:ext>
                  </a:extLst>
                </a:gridCol>
              </a:tblGrid>
              <a:tr h="658408">
                <a:tc>
                  <a:txBody>
                    <a:bodyPr/>
                    <a:lstStyle/>
                    <a:p>
                      <a:pPr algn="ctr"/>
                      <a:r>
                        <a:rPr lang="en-US" altLang="zh-TW" sz="2000" dirty="0"/>
                        <a:t>N(%)</a:t>
                      </a:r>
                      <a:endParaRPr lang="zh-TW" altLang="en-US" sz="2000" dirty="0"/>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未中風</a:t>
                      </a:r>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腦出血</a:t>
                      </a:r>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腦缺血</a:t>
                      </a:r>
                    </a:p>
                  </a:txBody>
                  <a:tcPr/>
                </a:tc>
                <a:extLst>
                  <a:ext uri="{0D108BD9-81ED-4DB2-BD59-A6C34878D82A}">
                    <a16:rowId xmlns:a16="http://schemas.microsoft.com/office/drawing/2014/main" val="4009116157"/>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未中風</a:t>
                      </a:r>
                      <a:r>
                        <a:rPr lang="en-US" altLang="zh-TW" sz="2000" dirty="0">
                          <a:latin typeface="Microsoft JhengHei" panose="020B0604030504040204" pitchFamily="34" charset="-120"/>
                          <a:ea typeface="Microsoft JhengHei" panose="020B0604030504040204" pitchFamily="34" charset="-120"/>
                        </a:rPr>
                        <a:t> 74</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11 (14.9)</a:t>
                      </a:r>
                      <a:endParaRPr lang="zh-TW" altLang="en-US" sz="2000" dirty="0"/>
                    </a:p>
                  </a:txBody>
                  <a:tcPr/>
                </a:tc>
                <a:tc>
                  <a:txBody>
                    <a:bodyPr/>
                    <a:lstStyle/>
                    <a:p>
                      <a:pPr algn="ctr"/>
                      <a:r>
                        <a:rPr lang="en-US" altLang="zh-TW" sz="2000" dirty="0"/>
                        <a:t>3 (4.1)</a:t>
                      </a:r>
                      <a:endParaRPr lang="zh-TW" altLang="en-US" sz="2000" dirty="0"/>
                    </a:p>
                  </a:txBody>
                  <a:tcPr/>
                </a:tc>
                <a:tc>
                  <a:txBody>
                    <a:bodyPr/>
                    <a:lstStyle/>
                    <a:p>
                      <a:pPr algn="ctr"/>
                      <a:r>
                        <a:rPr lang="en-US" altLang="zh-TW" sz="2000" dirty="0"/>
                        <a:t>60 (81)</a:t>
                      </a:r>
                      <a:endParaRPr lang="zh-TW" altLang="en-US" sz="2000" dirty="0"/>
                    </a:p>
                  </a:txBody>
                  <a:tcPr/>
                </a:tc>
                <a:extLst>
                  <a:ext uri="{0D108BD9-81ED-4DB2-BD59-A6C34878D82A}">
                    <a16:rowId xmlns:a16="http://schemas.microsoft.com/office/drawing/2014/main" val="4005479469"/>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腦出血</a:t>
                      </a:r>
                      <a:r>
                        <a:rPr lang="en-US" altLang="zh-TW" sz="2000" dirty="0">
                          <a:latin typeface="Microsoft JhengHei" panose="020B0604030504040204" pitchFamily="34" charset="-120"/>
                          <a:ea typeface="Microsoft JhengHei" panose="020B0604030504040204" pitchFamily="34" charset="-120"/>
                        </a:rPr>
                        <a:t> 30</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3 (10.0)</a:t>
                      </a:r>
                      <a:endParaRPr lang="zh-TW" altLang="en-US" sz="2000" dirty="0"/>
                    </a:p>
                  </a:txBody>
                  <a:tcPr/>
                </a:tc>
                <a:tc>
                  <a:txBody>
                    <a:bodyPr/>
                    <a:lstStyle/>
                    <a:p>
                      <a:pPr algn="ctr"/>
                      <a:r>
                        <a:rPr lang="en-US" altLang="zh-TW" sz="2000" dirty="0"/>
                        <a:t>4 (13.3)</a:t>
                      </a:r>
                      <a:endParaRPr lang="zh-TW" altLang="en-US" sz="2000" dirty="0"/>
                    </a:p>
                  </a:txBody>
                  <a:tcPr/>
                </a:tc>
                <a:tc>
                  <a:txBody>
                    <a:bodyPr/>
                    <a:lstStyle/>
                    <a:p>
                      <a:pPr algn="ctr"/>
                      <a:r>
                        <a:rPr lang="en-US" altLang="zh-TW" sz="2000" dirty="0"/>
                        <a:t>23 (76.6)</a:t>
                      </a:r>
                      <a:endParaRPr lang="zh-TW" altLang="en-US" sz="2000" dirty="0"/>
                    </a:p>
                  </a:txBody>
                  <a:tcPr/>
                </a:tc>
                <a:extLst>
                  <a:ext uri="{0D108BD9-81ED-4DB2-BD59-A6C34878D82A}">
                    <a16:rowId xmlns:a16="http://schemas.microsoft.com/office/drawing/2014/main" val="2975385688"/>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腦缺血</a:t>
                      </a:r>
                      <a:r>
                        <a:rPr lang="en-US" altLang="zh-TW" sz="2000" dirty="0">
                          <a:latin typeface="Microsoft JhengHei" panose="020B0604030504040204" pitchFamily="34" charset="-120"/>
                          <a:ea typeface="Microsoft JhengHei" panose="020B0604030504040204" pitchFamily="34" charset="-120"/>
                        </a:rPr>
                        <a:t> 139</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22 (15.8)</a:t>
                      </a:r>
                      <a:endParaRPr lang="zh-TW" altLang="en-US" sz="2000" dirty="0"/>
                    </a:p>
                  </a:txBody>
                  <a:tcPr/>
                </a:tc>
                <a:tc>
                  <a:txBody>
                    <a:bodyPr/>
                    <a:lstStyle/>
                    <a:p>
                      <a:pPr algn="ctr"/>
                      <a:r>
                        <a:rPr lang="en-US" altLang="zh-TW" sz="2000" dirty="0"/>
                        <a:t>6 (4.3)</a:t>
                      </a:r>
                      <a:endParaRPr lang="zh-TW" altLang="en-US" sz="2000" dirty="0"/>
                    </a:p>
                  </a:txBody>
                  <a:tcPr/>
                </a:tc>
                <a:tc>
                  <a:txBody>
                    <a:bodyPr/>
                    <a:lstStyle/>
                    <a:p>
                      <a:pPr algn="ctr"/>
                      <a:r>
                        <a:rPr lang="en-US" altLang="zh-TW" sz="2000" dirty="0"/>
                        <a:t>111 (79.9)</a:t>
                      </a:r>
                      <a:endParaRPr lang="zh-TW" altLang="en-US" sz="2000" dirty="0"/>
                    </a:p>
                  </a:txBody>
                  <a:tcPr/>
                </a:tc>
                <a:extLst>
                  <a:ext uri="{0D108BD9-81ED-4DB2-BD59-A6C34878D82A}">
                    <a16:rowId xmlns:a16="http://schemas.microsoft.com/office/drawing/2014/main" val="2505154376"/>
                  </a:ext>
                </a:extLst>
              </a:tr>
            </a:tbl>
          </a:graphicData>
        </a:graphic>
      </p:graphicFrame>
      <p:sp>
        <p:nvSpPr>
          <p:cNvPr id="8" name="圓角矩形 7">
            <a:extLst>
              <a:ext uri="{FF2B5EF4-FFF2-40B4-BE49-F238E27FC236}">
                <a16:creationId xmlns:a16="http://schemas.microsoft.com/office/drawing/2014/main" id="{8C45D5F6-C04B-8E96-4C8D-23D13A805DBD}"/>
              </a:ext>
            </a:extLst>
          </p:cNvPr>
          <p:cNvSpPr/>
          <p:nvPr/>
        </p:nvSpPr>
        <p:spPr>
          <a:xfrm>
            <a:off x="10646229" y="2862943"/>
            <a:ext cx="1459815" cy="2735610"/>
          </a:xfrm>
          <a:prstGeom prst="roundRect">
            <a:avLst/>
          </a:prstGeom>
          <a:noFill/>
          <a:ln w="76200">
            <a:solidFill>
              <a:srgbClr val="8D151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9" name="文字方塊 8">
            <a:extLst>
              <a:ext uri="{FF2B5EF4-FFF2-40B4-BE49-F238E27FC236}">
                <a16:creationId xmlns:a16="http://schemas.microsoft.com/office/drawing/2014/main" id="{37866038-1C31-A3DB-8CD7-94C2427D1F02}"/>
              </a:ext>
            </a:extLst>
          </p:cNvPr>
          <p:cNvSpPr txBox="1"/>
          <p:nvPr/>
        </p:nvSpPr>
        <p:spPr>
          <a:xfrm rot="16200000">
            <a:off x="5241325" y="4099010"/>
            <a:ext cx="1709351" cy="369332"/>
          </a:xfrm>
          <a:prstGeom prst="rect">
            <a:avLst/>
          </a:prstGeom>
          <a:noFill/>
        </p:spPr>
        <p:txBody>
          <a:bodyPr wrap="square">
            <a:spAutoFit/>
          </a:bodyPr>
          <a:lstStyle/>
          <a:p>
            <a:r>
              <a:rPr kumimoji="1" lang="en-US" altLang="zh-TW"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True label</a:t>
            </a:r>
            <a:endParaRPr kumimoji="1" lang="zh-TW" altLang="en-US"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0" name="文字方塊 9">
            <a:extLst>
              <a:ext uri="{FF2B5EF4-FFF2-40B4-BE49-F238E27FC236}">
                <a16:creationId xmlns:a16="http://schemas.microsoft.com/office/drawing/2014/main" id="{E34F4983-4083-02ED-6B36-670EA0893AD7}"/>
              </a:ext>
            </a:extLst>
          </p:cNvPr>
          <p:cNvSpPr txBox="1"/>
          <p:nvPr/>
        </p:nvSpPr>
        <p:spPr>
          <a:xfrm>
            <a:off x="8200768" y="2442622"/>
            <a:ext cx="2557848" cy="369332"/>
          </a:xfrm>
          <a:prstGeom prst="rect">
            <a:avLst/>
          </a:prstGeom>
          <a:noFill/>
        </p:spPr>
        <p:txBody>
          <a:bodyPr wrap="square">
            <a:spAutoFit/>
          </a:bodyPr>
          <a:lstStyle/>
          <a:p>
            <a:r>
              <a:rPr kumimoji="1" lang="en-US" altLang="zh-TW"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Prediction by model</a:t>
            </a:r>
            <a:endParaRPr kumimoji="1" lang="zh-TW" altLang="en-US"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1" name="圓角矩形 10">
            <a:extLst>
              <a:ext uri="{FF2B5EF4-FFF2-40B4-BE49-F238E27FC236}">
                <a16:creationId xmlns:a16="http://schemas.microsoft.com/office/drawing/2014/main" id="{1F046422-C0C2-1111-B746-DC8D221A7156}"/>
              </a:ext>
            </a:extLst>
          </p:cNvPr>
          <p:cNvSpPr/>
          <p:nvPr/>
        </p:nvSpPr>
        <p:spPr>
          <a:xfrm>
            <a:off x="7777648" y="3619585"/>
            <a:ext cx="1371600" cy="662152"/>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2" name="圓角矩形 11">
            <a:extLst>
              <a:ext uri="{FF2B5EF4-FFF2-40B4-BE49-F238E27FC236}">
                <a16:creationId xmlns:a16="http://schemas.microsoft.com/office/drawing/2014/main" id="{31BF4688-6A14-0ABE-6E3F-DEBC9195965B}"/>
              </a:ext>
            </a:extLst>
          </p:cNvPr>
          <p:cNvSpPr/>
          <p:nvPr/>
        </p:nvSpPr>
        <p:spPr>
          <a:xfrm>
            <a:off x="9211938" y="4282697"/>
            <a:ext cx="1371600" cy="662152"/>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3" name="圓角矩形 12">
            <a:extLst>
              <a:ext uri="{FF2B5EF4-FFF2-40B4-BE49-F238E27FC236}">
                <a16:creationId xmlns:a16="http://schemas.microsoft.com/office/drawing/2014/main" id="{BCAF70BF-5136-409E-55BD-27F58E971BB2}"/>
              </a:ext>
            </a:extLst>
          </p:cNvPr>
          <p:cNvSpPr/>
          <p:nvPr/>
        </p:nvSpPr>
        <p:spPr>
          <a:xfrm>
            <a:off x="10702332" y="4936401"/>
            <a:ext cx="1371600" cy="662152"/>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81822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3" grpId="0">
        <p:bldAsOne/>
      </p:bldGraphic>
      <p:bldP spid="8" grpId="0" animBg="1"/>
      <p:bldP spid="9" grpId="0"/>
      <p:bldP spid="9" grpId="1"/>
      <p:bldP spid="10" grpId="0"/>
      <p:bldP spid="10" grpId="1"/>
      <p:bldP spid="11"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RNN data pre-processing</a:t>
            </a:r>
            <a:endParaRPr kumimoji="1" lang="zh-TW" altLang="en-US"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6" name="文字方塊 5">
            <a:extLst>
              <a:ext uri="{FF2B5EF4-FFF2-40B4-BE49-F238E27FC236}">
                <a16:creationId xmlns:a16="http://schemas.microsoft.com/office/drawing/2014/main" id="{01F65161-0D59-A9F9-8BBB-85AFD44C98A3}"/>
              </a:ext>
            </a:extLst>
          </p:cNvPr>
          <p:cNvSpPr txBox="1"/>
          <p:nvPr/>
        </p:nvSpPr>
        <p:spPr>
          <a:xfrm>
            <a:off x="0" y="1469619"/>
            <a:ext cx="11536136" cy="584775"/>
          </a:xfrm>
          <a:prstGeom prst="rect">
            <a:avLst/>
          </a:prstGeom>
          <a:noFill/>
        </p:spPr>
        <p:txBody>
          <a:bodyPr wrap="square" rtlCol="0">
            <a:spAutoFit/>
          </a:bodyPr>
          <a:lstStyle/>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將圖片把線拉成</a:t>
            </a:r>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(x, y)</a:t>
            </a:r>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座標資料點 </a:t>
            </a:r>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sym typeface="Wingdings" pitchFamily="2" charset="2"/>
              </a:rPr>
              <a:t> </a:t>
            </a:r>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sym typeface="Wingdings" pitchFamily="2" charset="2"/>
              </a:rPr>
              <a:t>圖片壓成向量資料（</a:t>
            </a:r>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sym typeface="Wingdings" pitchFamily="2" charset="2"/>
              </a:rPr>
              <a:t>*.txt</a:t>
            </a:r>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sym typeface="Wingdings" pitchFamily="2" charset="2"/>
              </a:rPr>
              <a:t>）</a:t>
            </a:r>
            <a:endPar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pic>
        <p:nvPicPr>
          <p:cNvPr id="1026" name="Picture 2">
            <a:extLst>
              <a:ext uri="{FF2B5EF4-FFF2-40B4-BE49-F238E27FC236}">
                <a16:creationId xmlns:a16="http://schemas.microsoft.com/office/drawing/2014/main" id="{98612E34-7352-0072-87AD-12C7C7C55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765" y="2956585"/>
            <a:ext cx="5964238" cy="3484651"/>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9041C1A6-23FD-791F-C345-7AB9CF04575E}"/>
              </a:ext>
            </a:extLst>
          </p:cNvPr>
          <p:cNvPicPr>
            <a:picLocks noChangeAspect="1"/>
          </p:cNvPicPr>
          <p:nvPr/>
        </p:nvPicPr>
        <p:blipFill>
          <a:blip r:embed="rId4"/>
          <a:stretch>
            <a:fillRect/>
          </a:stretch>
        </p:blipFill>
        <p:spPr>
          <a:xfrm>
            <a:off x="6096000" y="3192116"/>
            <a:ext cx="6096000" cy="3013587"/>
          </a:xfrm>
          <a:prstGeom prst="rect">
            <a:avLst/>
          </a:prstGeom>
        </p:spPr>
      </p:pic>
      <p:sp>
        <p:nvSpPr>
          <p:cNvPr id="2" name="文字方塊 1">
            <a:extLst>
              <a:ext uri="{FF2B5EF4-FFF2-40B4-BE49-F238E27FC236}">
                <a16:creationId xmlns:a16="http://schemas.microsoft.com/office/drawing/2014/main" id="{4EA6AF33-5187-23C4-70A0-06C709BDDBAA}"/>
              </a:ext>
            </a:extLst>
          </p:cNvPr>
          <p:cNvSpPr txBox="1"/>
          <p:nvPr/>
        </p:nvSpPr>
        <p:spPr>
          <a:xfrm>
            <a:off x="8623223" y="2213102"/>
            <a:ext cx="2755883" cy="584775"/>
          </a:xfrm>
          <a:prstGeom prst="rect">
            <a:avLst/>
          </a:prstGeom>
          <a:noFill/>
        </p:spPr>
        <p:txBody>
          <a:bodyPr wrap="none" rtlCol="0">
            <a:spAutoFit/>
          </a:bodyPr>
          <a:lstStyle/>
          <a:p>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size [4, 1000]</a:t>
            </a:r>
            <a:endPar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Tree>
    <p:extLst>
      <p:ext uri="{BB962C8B-B14F-4D97-AF65-F5344CB8AC3E}">
        <p14:creationId xmlns:p14="http://schemas.microsoft.com/office/powerpoint/2010/main" val="363820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RNN troubleshooting</a:t>
            </a:r>
            <a:endParaRPr kumimoji="1" lang="zh-TW" altLang="en-US"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6" name="文字方塊 5">
            <a:extLst>
              <a:ext uri="{FF2B5EF4-FFF2-40B4-BE49-F238E27FC236}">
                <a16:creationId xmlns:a16="http://schemas.microsoft.com/office/drawing/2014/main" id="{01F65161-0D59-A9F9-8BBB-85AFD44C98A3}"/>
              </a:ext>
            </a:extLst>
          </p:cNvPr>
          <p:cNvSpPr txBox="1"/>
          <p:nvPr/>
        </p:nvSpPr>
        <p:spPr>
          <a:xfrm>
            <a:off x="0" y="1469619"/>
            <a:ext cx="11536136" cy="584775"/>
          </a:xfrm>
          <a:prstGeom prst="rect">
            <a:avLst/>
          </a:prstGeom>
          <a:noFill/>
        </p:spPr>
        <p:txBody>
          <a:bodyPr wrap="square" rtlCol="0">
            <a:spAutoFit/>
          </a:bodyPr>
          <a:lstStyle/>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貌似收斂但其實上下震盪很激烈？？</a:t>
            </a:r>
            <a:endPar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pic>
        <p:nvPicPr>
          <p:cNvPr id="2052" name="Picture 4">
            <a:extLst>
              <a:ext uri="{FF2B5EF4-FFF2-40B4-BE49-F238E27FC236}">
                <a16:creationId xmlns:a16="http://schemas.microsoft.com/office/drawing/2014/main" id="{D8BF95AA-55EC-C2F7-6FD5-E75D36F02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71" y="2198450"/>
            <a:ext cx="1854200" cy="13709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1E5E2BC-0252-B7B5-EE68-FB892793E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7053" y="2227641"/>
            <a:ext cx="1854200" cy="134173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E7A728E5-1A4B-6483-3A76-BB9D9845FD51}"/>
              </a:ext>
            </a:extLst>
          </p:cNvPr>
          <p:cNvSpPr txBox="1"/>
          <p:nvPr/>
        </p:nvSpPr>
        <p:spPr>
          <a:xfrm>
            <a:off x="1620995" y="5204093"/>
            <a:ext cx="10040258" cy="1077218"/>
          </a:xfrm>
          <a:prstGeom prst="rect">
            <a:avLst/>
          </a:prstGeom>
          <a:noFill/>
        </p:spPr>
        <p:txBody>
          <a:bodyPr wrap="square" rtlCol="0">
            <a:spAutoFit/>
          </a:bodyPr>
          <a:lstStyle/>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解法一：關掉</a:t>
            </a:r>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 normalization</a:t>
            </a:r>
          </a:p>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解法二：重新檢視資料源是否有部分波形太平坦</a:t>
            </a:r>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sym typeface="Wingdings" pitchFamily="2" charset="2"/>
              </a:rPr>
              <a:t></a:t>
            </a:r>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sym typeface="Wingdings" pitchFamily="2" charset="2"/>
              </a:rPr>
              <a:t>剔除</a:t>
            </a:r>
            <a:endPar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pic>
        <p:nvPicPr>
          <p:cNvPr id="5" name="圖片 4">
            <a:extLst>
              <a:ext uri="{FF2B5EF4-FFF2-40B4-BE49-F238E27FC236}">
                <a16:creationId xmlns:a16="http://schemas.microsoft.com/office/drawing/2014/main" id="{EB1E29B0-5AC6-A4F4-A494-DB141C63CE63}"/>
              </a:ext>
            </a:extLst>
          </p:cNvPr>
          <p:cNvPicPr>
            <a:picLocks noChangeAspect="1"/>
          </p:cNvPicPr>
          <p:nvPr/>
        </p:nvPicPr>
        <p:blipFill rotWithShape="1">
          <a:blip r:embed="rId5"/>
          <a:srcRect t="77294" r="611" b="7223"/>
          <a:stretch/>
        </p:blipFill>
        <p:spPr>
          <a:xfrm>
            <a:off x="1620995" y="3703491"/>
            <a:ext cx="9365831" cy="1048027"/>
          </a:xfrm>
          <a:prstGeom prst="rect">
            <a:avLst/>
          </a:prstGeom>
        </p:spPr>
      </p:pic>
      <p:pic>
        <p:nvPicPr>
          <p:cNvPr id="8" name="圖片 7">
            <a:extLst>
              <a:ext uri="{FF2B5EF4-FFF2-40B4-BE49-F238E27FC236}">
                <a16:creationId xmlns:a16="http://schemas.microsoft.com/office/drawing/2014/main" id="{1AAEDFEF-B0F0-2257-6346-33F9E9B7CBF0}"/>
              </a:ext>
            </a:extLst>
          </p:cNvPr>
          <p:cNvPicPr>
            <a:picLocks noChangeAspect="1"/>
          </p:cNvPicPr>
          <p:nvPr/>
        </p:nvPicPr>
        <p:blipFill>
          <a:blip r:embed="rId6"/>
          <a:stretch>
            <a:fillRect/>
          </a:stretch>
        </p:blipFill>
        <p:spPr>
          <a:xfrm>
            <a:off x="7116317" y="5322065"/>
            <a:ext cx="4749800" cy="304800"/>
          </a:xfrm>
          <a:prstGeom prst="rect">
            <a:avLst/>
          </a:prstGeom>
        </p:spPr>
      </p:pic>
      <p:sp>
        <p:nvSpPr>
          <p:cNvPr id="10" name="向右箭號 9">
            <a:extLst>
              <a:ext uri="{FF2B5EF4-FFF2-40B4-BE49-F238E27FC236}">
                <a16:creationId xmlns:a16="http://schemas.microsoft.com/office/drawing/2014/main" id="{2028DC04-0F42-BE8F-9826-78155E716C8C}"/>
              </a:ext>
            </a:extLst>
          </p:cNvPr>
          <p:cNvSpPr/>
          <p:nvPr/>
        </p:nvSpPr>
        <p:spPr>
          <a:xfrm>
            <a:off x="2773180" y="2608289"/>
            <a:ext cx="6595672" cy="524655"/>
          </a:xfrm>
          <a:prstGeom prst="rightArrow">
            <a:avLst/>
          </a:prstGeom>
          <a:solidFill>
            <a:srgbClr val="8D1515"/>
          </a:solidFill>
          <a:ln>
            <a:solidFill>
              <a:srgbClr val="8D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251494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alpha val="47128"/>
            </a:srgbClr>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RNN [result] </a:t>
            </a:r>
            <a:endParaRPr kumimoji="1" lang="zh-TW" altLang="en-US" b="1" dirty="0">
              <a:solidFill>
                <a:schemeClr val="bg1"/>
              </a:solidFill>
              <a:latin typeface="Arial" panose="020B0604020202020204" pitchFamily="34" charset="0"/>
              <a:cs typeface="Arial" panose="020B0604020202020204" pitchFamily="34" charset="0"/>
            </a:endParaRPr>
          </a:p>
        </p:txBody>
      </p:sp>
      <p:graphicFrame>
        <p:nvGraphicFramePr>
          <p:cNvPr id="2" name="表格 2">
            <a:extLst>
              <a:ext uri="{FF2B5EF4-FFF2-40B4-BE49-F238E27FC236}">
                <a16:creationId xmlns:a16="http://schemas.microsoft.com/office/drawing/2014/main" id="{E3DC690A-DD8E-2EB3-AA13-51B1BD18E7C2}"/>
              </a:ext>
            </a:extLst>
          </p:cNvPr>
          <p:cNvGraphicFramePr>
            <a:graphicFrameLocks noGrp="1"/>
          </p:cNvGraphicFramePr>
          <p:nvPr>
            <p:extLst>
              <p:ext uri="{D42A27DB-BD31-4B8C-83A1-F6EECF244321}">
                <p14:modId xmlns:p14="http://schemas.microsoft.com/office/powerpoint/2010/main" val="1023181881"/>
              </p:ext>
            </p:extLst>
          </p:nvPr>
        </p:nvGraphicFramePr>
        <p:xfrm>
          <a:off x="76199" y="1421925"/>
          <a:ext cx="12039601" cy="4958013"/>
        </p:xfrm>
        <a:graphic>
          <a:graphicData uri="http://schemas.openxmlformats.org/drawingml/2006/table">
            <a:tbl>
              <a:tblPr firstRow="1" bandRow="1">
                <a:tableStyleId>{21E4AEA4-8DFA-4A89-87EB-49C32662AFE0}</a:tableStyleId>
              </a:tblPr>
              <a:tblGrid>
                <a:gridCol w="1333458">
                  <a:extLst>
                    <a:ext uri="{9D8B030D-6E8A-4147-A177-3AD203B41FA5}">
                      <a16:colId xmlns:a16="http://schemas.microsoft.com/office/drawing/2014/main" val="2150484185"/>
                    </a:ext>
                  </a:extLst>
                </a:gridCol>
                <a:gridCol w="1333458">
                  <a:extLst>
                    <a:ext uri="{9D8B030D-6E8A-4147-A177-3AD203B41FA5}">
                      <a16:colId xmlns:a16="http://schemas.microsoft.com/office/drawing/2014/main" val="2858772249"/>
                    </a:ext>
                  </a:extLst>
                </a:gridCol>
                <a:gridCol w="1333458">
                  <a:extLst>
                    <a:ext uri="{9D8B030D-6E8A-4147-A177-3AD203B41FA5}">
                      <a16:colId xmlns:a16="http://schemas.microsoft.com/office/drawing/2014/main" val="3666881031"/>
                    </a:ext>
                  </a:extLst>
                </a:gridCol>
                <a:gridCol w="1333457">
                  <a:extLst>
                    <a:ext uri="{9D8B030D-6E8A-4147-A177-3AD203B41FA5}">
                      <a16:colId xmlns:a16="http://schemas.microsoft.com/office/drawing/2014/main" val="2040411577"/>
                    </a:ext>
                  </a:extLst>
                </a:gridCol>
                <a:gridCol w="1051457">
                  <a:extLst>
                    <a:ext uri="{9D8B030D-6E8A-4147-A177-3AD203B41FA5}">
                      <a16:colId xmlns:a16="http://schemas.microsoft.com/office/drawing/2014/main" val="2408179570"/>
                    </a:ext>
                  </a:extLst>
                </a:gridCol>
                <a:gridCol w="1311456">
                  <a:extLst>
                    <a:ext uri="{9D8B030D-6E8A-4147-A177-3AD203B41FA5}">
                      <a16:colId xmlns:a16="http://schemas.microsoft.com/office/drawing/2014/main" val="1308516070"/>
                    </a:ext>
                  </a:extLst>
                </a:gridCol>
                <a:gridCol w="1171711">
                  <a:extLst>
                    <a:ext uri="{9D8B030D-6E8A-4147-A177-3AD203B41FA5}">
                      <a16:colId xmlns:a16="http://schemas.microsoft.com/office/drawing/2014/main" val="3666830081"/>
                    </a:ext>
                  </a:extLst>
                </a:gridCol>
                <a:gridCol w="1203960">
                  <a:extLst>
                    <a:ext uri="{9D8B030D-6E8A-4147-A177-3AD203B41FA5}">
                      <a16:colId xmlns:a16="http://schemas.microsoft.com/office/drawing/2014/main" val="3007759401"/>
                    </a:ext>
                  </a:extLst>
                </a:gridCol>
                <a:gridCol w="1967186">
                  <a:extLst>
                    <a:ext uri="{9D8B030D-6E8A-4147-A177-3AD203B41FA5}">
                      <a16:colId xmlns:a16="http://schemas.microsoft.com/office/drawing/2014/main" val="196707605"/>
                    </a:ext>
                  </a:extLst>
                </a:gridCol>
              </a:tblGrid>
              <a:tr h="9111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Microsoft JhengHei" panose="020B0604030504040204" pitchFamily="34" charset="-120"/>
                          <a:ea typeface="Microsoft JhengHei" panose="020B0604030504040204" pitchFamily="34" charset="-120"/>
                        </a:rPr>
                        <a:t>layer</a:t>
                      </a:r>
                      <a:endParaRPr lang="zh-TW" altLang="en-US" dirty="0">
                        <a:latin typeface="Microsoft JhengHei" panose="020B0604030504040204" pitchFamily="34" charset="-120"/>
                        <a:ea typeface="Microsoft JhengHei" panose="020B0604030504040204" pitchFamily="34" charset="-120"/>
                      </a:endParaRPr>
                    </a:p>
                    <a:p>
                      <a:pPr algn="ctr"/>
                      <a:endParaRPr lang="zh-TW" altLang="en-US" dirty="0">
                        <a:latin typeface="Microsoft JhengHei" panose="020B0604030504040204" pitchFamily="34" charset="-120"/>
                        <a:ea typeface="Microsoft JhengHei" panose="020B0604030504040204" pitchFamily="34" charset="-120"/>
                      </a:endParaRPr>
                    </a:p>
                  </a:txBody>
                  <a:tcPr>
                    <a:solidFill>
                      <a:srgbClr val="8D1515"/>
                    </a:solidFill>
                  </a:tcPr>
                </a:tc>
                <a:tc>
                  <a:txBody>
                    <a:bodyPr/>
                    <a:lstStyle/>
                    <a:p>
                      <a:pPr algn="ctr"/>
                      <a:r>
                        <a:rPr lang="en-US" altLang="zh-TW" dirty="0">
                          <a:latin typeface="Microsoft JhengHei" panose="020B0604030504040204" pitchFamily="34" charset="-120"/>
                          <a:ea typeface="Microsoft JhengHei" panose="020B0604030504040204" pitchFamily="34" charset="-120"/>
                        </a:rPr>
                        <a:t>Batch</a:t>
                      </a:r>
                    </a:p>
                    <a:p>
                      <a:pPr algn="ctr"/>
                      <a:r>
                        <a:rPr lang="en-US" altLang="zh-TW" dirty="0">
                          <a:latin typeface="Microsoft JhengHei" panose="020B0604030504040204" pitchFamily="34" charset="-120"/>
                          <a:ea typeface="Microsoft JhengHei" panose="020B0604030504040204" pitchFamily="34" charset="-120"/>
                        </a:rPr>
                        <a:t>size</a:t>
                      </a:r>
                      <a:endParaRPr lang="zh-TW" altLang="en-US" dirty="0">
                        <a:latin typeface="Microsoft JhengHei" panose="020B0604030504040204" pitchFamily="34" charset="-120"/>
                        <a:ea typeface="Microsoft JhengHei" panose="020B0604030504040204" pitchFamily="34" charset="-120"/>
                      </a:endParaRPr>
                    </a:p>
                  </a:txBody>
                  <a:tcPr>
                    <a:solidFill>
                      <a:srgbClr val="8D1515"/>
                    </a:solidFill>
                  </a:tcPr>
                </a:tc>
                <a:tc>
                  <a:txBody>
                    <a:bodyPr/>
                    <a:lstStyle/>
                    <a:p>
                      <a:pPr algn="ctr"/>
                      <a:r>
                        <a:rPr lang="en-US" altLang="zh-TW" dirty="0">
                          <a:latin typeface="Microsoft JhengHei" panose="020B0604030504040204" pitchFamily="34" charset="-120"/>
                          <a:ea typeface="Microsoft JhengHei" panose="020B0604030504040204" pitchFamily="34" charset="-120"/>
                        </a:rPr>
                        <a:t>Learning rate</a:t>
                      </a:r>
                      <a:endParaRPr lang="zh-TW" altLang="en-US" dirty="0">
                        <a:latin typeface="Microsoft JhengHei" panose="020B0604030504040204" pitchFamily="34" charset="-120"/>
                        <a:ea typeface="Microsoft JhengHei" panose="020B0604030504040204" pitchFamily="34" charset="-120"/>
                      </a:endParaRPr>
                    </a:p>
                  </a:txBody>
                  <a:tcPr>
                    <a:solidFill>
                      <a:srgbClr val="8D1515"/>
                    </a:solidFill>
                  </a:tcPr>
                </a:tc>
                <a:tc>
                  <a:txBody>
                    <a:bodyPr/>
                    <a:lstStyle/>
                    <a:p>
                      <a:pPr algn="ctr"/>
                      <a:r>
                        <a:rPr lang="en-US" altLang="zh-TW" dirty="0">
                          <a:latin typeface="Microsoft JhengHei" panose="020B0604030504040204" pitchFamily="34" charset="-120"/>
                          <a:ea typeface="Microsoft JhengHei" panose="020B0604030504040204" pitchFamily="34" charset="-120"/>
                        </a:rPr>
                        <a:t>Hidden size</a:t>
                      </a:r>
                      <a:endParaRPr lang="zh-TW" altLang="en-US" dirty="0">
                        <a:latin typeface="Microsoft JhengHei" panose="020B0604030504040204" pitchFamily="34" charset="-120"/>
                        <a:ea typeface="Microsoft JhengHei" panose="020B0604030504040204" pitchFamily="34" charset="-120"/>
                      </a:endParaRPr>
                    </a:p>
                  </a:txBody>
                  <a:tcPr>
                    <a:solidFill>
                      <a:srgbClr val="8D1515"/>
                    </a:solidFill>
                  </a:tcPr>
                </a:tc>
                <a:tc>
                  <a:txBody>
                    <a:bodyPr/>
                    <a:lstStyle/>
                    <a:p>
                      <a:pPr algn="ctr"/>
                      <a:r>
                        <a:rPr lang="en-US" altLang="zh-TW" dirty="0">
                          <a:latin typeface="Microsoft JhengHei" panose="020B0604030504040204" pitchFamily="34" charset="-120"/>
                          <a:ea typeface="Microsoft JhengHei" panose="020B0604030504040204" pitchFamily="34" charset="-120"/>
                        </a:rPr>
                        <a:t>Epoch</a:t>
                      </a:r>
                      <a:endParaRPr lang="zh-TW" altLang="en-US" dirty="0">
                        <a:latin typeface="Microsoft JhengHei" panose="020B0604030504040204" pitchFamily="34" charset="-120"/>
                        <a:ea typeface="Microsoft JhengHei" panose="020B0604030504040204" pitchFamily="34" charset="-120"/>
                      </a:endParaRPr>
                    </a:p>
                  </a:txBody>
                  <a:tcPr>
                    <a:solidFill>
                      <a:srgbClr val="8D1515"/>
                    </a:solidFill>
                  </a:tcPr>
                </a:tc>
                <a:tc>
                  <a:txBody>
                    <a:bodyPr/>
                    <a:lstStyle/>
                    <a:p>
                      <a:pPr algn="ctr"/>
                      <a:r>
                        <a:rPr lang="zh-TW" altLang="en-US" dirty="0">
                          <a:latin typeface="Microsoft JhengHei" panose="020B0604030504040204" pitchFamily="34" charset="-120"/>
                          <a:ea typeface="Microsoft JhengHei" panose="020B0604030504040204" pitchFamily="34" charset="-120"/>
                        </a:rPr>
                        <a:t>未中風</a:t>
                      </a:r>
                      <a:endParaRPr lang="en-US" altLang="zh-TW" dirty="0">
                        <a:latin typeface="Microsoft JhengHei" panose="020B0604030504040204" pitchFamily="34" charset="-120"/>
                        <a:ea typeface="Microsoft JhengHei" panose="020B0604030504040204" pitchFamily="34" charset="-120"/>
                      </a:endParaRPr>
                    </a:p>
                    <a:p>
                      <a:pPr algn="ctr"/>
                      <a:r>
                        <a:rPr lang="en-US" altLang="zh-TW" dirty="0"/>
                        <a:t>True positive</a:t>
                      </a:r>
                      <a:endParaRPr lang="zh-TW" altLang="en-US" dirty="0"/>
                    </a:p>
                  </a:txBody>
                  <a:tcPr>
                    <a:solidFill>
                      <a:srgbClr val="8D1515"/>
                    </a:solidFill>
                  </a:tcPr>
                </a:tc>
                <a:tc>
                  <a:txBody>
                    <a:bodyPr/>
                    <a:lstStyle/>
                    <a:p>
                      <a:pPr algn="ctr"/>
                      <a:r>
                        <a:rPr lang="zh-TW" altLang="en-US" dirty="0">
                          <a:latin typeface="Microsoft JhengHei" panose="020B0604030504040204" pitchFamily="34" charset="-120"/>
                          <a:ea typeface="Microsoft JhengHei" panose="020B0604030504040204" pitchFamily="34" charset="-120"/>
                        </a:rPr>
                        <a:t>腦出血</a:t>
                      </a:r>
                      <a:endParaRPr lang="en-US" altLang="zh-TW" dirty="0">
                        <a:latin typeface="Microsoft JhengHei" panose="020B0604030504040204" pitchFamily="34" charset="-120"/>
                        <a:ea typeface="Microsoft JhengHei" panose="020B0604030504040204" pitchFamily="34" charset="-120"/>
                      </a:endParaRPr>
                    </a:p>
                    <a:p>
                      <a:pPr algn="ctr"/>
                      <a:r>
                        <a:rPr lang="en-US" altLang="zh-TW" dirty="0"/>
                        <a:t>True positive</a:t>
                      </a:r>
                      <a:endParaRPr lang="zh-TW" altLang="en-US" dirty="0"/>
                    </a:p>
                  </a:txBody>
                  <a:tcPr>
                    <a:solidFill>
                      <a:srgbClr val="8D1515"/>
                    </a:solidFill>
                  </a:tcPr>
                </a:tc>
                <a:tc>
                  <a:txBody>
                    <a:bodyPr/>
                    <a:lstStyle/>
                    <a:p>
                      <a:pPr algn="ctr"/>
                      <a:r>
                        <a:rPr lang="zh-TW" altLang="en-US" dirty="0">
                          <a:latin typeface="Microsoft JhengHei" panose="020B0604030504040204" pitchFamily="34" charset="-120"/>
                          <a:ea typeface="Microsoft JhengHei" panose="020B0604030504040204" pitchFamily="34" charset="-120"/>
                        </a:rPr>
                        <a:t>腦缺血</a:t>
                      </a:r>
                      <a:r>
                        <a:rPr lang="en-US" altLang="zh-TW" dirty="0"/>
                        <a:t> </a:t>
                      </a:r>
                    </a:p>
                    <a:p>
                      <a:pPr algn="ctr"/>
                      <a:r>
                        <a:rPr lang="en-US" altLang="zh-TW" dirty="0"/>
                        <a:t>True positive</a:t>
                      </a:r>
                      <a:endParaRPr lang="zh-TW" altLang="en-US" dirty="0"/>
                    </a:p>
                  </a:txBody>
                  <a:tcPr>
                    <a:solidFill>
                      <a:srgbClr val="8D1515"/>
                    </a:solidFill>
                  </a:tcPr>
                </a:tc>
                <a:tc>
                  <a:txBody>
                    <a:bodyPr/>
                    <a:lstStyle/>
                    <a:p>
                      <a:pPr algn="ctr"/>
                      <a:r>
                        <a:rPr lang="zh-TW" altLang="en-US" dirty="0">
                          <a:latin typeface="Microsoft JhengHei" panose="020B0604030504040204" pitchFamily="34" charset="-120"/>
                          <a:ea typeface="Microsoft JhengHei" panose="020B0604030504040204" pitchFamily="34" charset="-120"/>
                        </a:rPr>
                        <a:t>正確分類比例</a:t>
                      </a:r>
                      <a:endParaRPr lang="en-US" altLang="zh-TW" dirty="0">
                        <a:latin typeface="Microsoft JhengHei" panose="020B0604030504040204" pitchFamily="34" charset="-120"/>
                        <a:ea typeface="Microsoft JhengHei" panose="020B0604030504040204" pitchFamily="34" charset="-120"/>
                      </a:endParaRPr>
                    </a:p>
                    <a:p>
                      <a:pPr algn="ctr"/>
                      <a:r>
                        <a:rPr lang="en-US" altLang="zh-TW" dirty="0"/>
                        <a:t>Accuracy </a:t>
                      </a:r>
                      <a:endParaRPr lang="zh-TW" altLang="en-US" dirty="0"/>
                    </a:p>
                  </a:txBody>
                  <a:tcPr>
                    <a:solidFill>
                      <a:srgbClr val="8D1515"/>
                    </a:solidFill>
                  </a:tcPr>
                </a:tc>
                <a:extLst>
                  <a:ext uri="{0D108BD9-81ED-4DB2-BD59-A6C34878D82A}">
                    <a16:rowId xmlns:a16="http://schemas.microsoft.com/office/drawing/2014/main" val="3109083201"/>
                  </a:ext>
                </a:extLst>
              </a:tr>
              <a:tr h="577659">
                <a:tc>
                  <a:txBody>
                    <a:bodyPr/>
                    <a:lstStyle/>
                    <a:p>
                      <a:pPr algn="ctr"/>
                      <a:r>
                        <a:rPr lang="en-US" altLang="zh-TW" sz="2000" dirty="0">
                          <a:latin typeface="Arial" panose="020B0604020202020204" pitchFamily="34" charset="0"/>
                          <a:ea typeface="Microsoft JhengHei" panose="020B0604030504040204" pitchFamily="34" charset="-120"/>
                          <a:cs typeface="Arial" panose="020B0604020202020204" pitchFamily="34" charset="0"/>
                        </a:rPr>
                        <a:t>2</a:t>
                      </a:r>
                      <a:endParaRPr lang="zh-TW" altLang="en-US" sz="2000" dirty="0">
                        <a:latin typeface="Arial" panose="020B0604020202020204" pitchFamily="34" charset="0"/>
                        <a:ea typeface="Microsoft JhengHei" panose="020B0604030504040204" pitchFamily="34" charset="-120"/>
                        <a:cs typeface="Arial" panose="020B0604020202020204" pitchFamily="34" charset="0"/>
                      </a:endParaRPr>
                    </a:p>
                  </a:txBody>
                  <a:tcPr/>
                </a:tc>
                <a:tc>
                  <a:txBody>
                    <a:bodyPr/>
                    <a:lstStyle/>
                    <a:p>
                      <a:pPr algn="ctr"/>
                      <a:r>
                        <a:rPr lang="en-US" altLang="zh-TW" sz="2000" dirty="0">
                          <a:latin typeface="Arial" panose="020B0604020202020204" pitchFamily="34" charset="0"/>
                          <a:ea typeface="Microsoft JhengHei" panose="020B0604030504040204" pitchFamily="34" charset="-120"/>
                          <a:cs typeface="Arial" panose="020B0604020202020204" pitchFamily="34" charset="0"/>
                        </a:rPr>
                        <a:t>40</a:t>
                      </a:r>
                      <a:endParaRPr lang="zh-TW" altLang="en-US" sz="2000" dirty="0">
                        <a:latin typeface="Arial" panose="020B0604020202020204" pitchFamily="34" charset="0"/>
                        <a:ea typeface="Microsoft JhengHei" panose="020B0604030504040204" pitchFamily="34" charset="-12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5e-4</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ea typeface="Microsoft JhengHei" panose="020B0604030504040204" pitchFamily="34" charset="-120"/>
                          <a:cs typeface="Arial" panose="020B0604020202020204" pitchFamily="34" charset="0"/>
                        </a:rPr>
                        <a:t>128</a:t>
                      </a:r>
                      <a:endParaRPr lang="zh-TW" altLang="en-US" sz="2000" dirty="0">
                        <a:latin typeface="Arial" panose="020B0604020202020204" pitchFamily="34" charset="0"/>
                        <a:ea typeface="Microsoft JhengHei" panose="020B0604030504040204" pitchFamily="34" charset="-120"/>
                        <a:cs typeface="Arial" panose="020B0604020202020204" pitchFamily="34" charset="0"/>
                      </a:endParaRPr>
                    </a:p>
                  </a:txBody>
                  <a:tcPr/>
                </a:tc>
                <a:tc>
                  <a:txBody>
                    <a:bodyPr/>
                    <a:lstStyle/>
                    <a:p>
                      <a:pPr algn="ctr"/>
                      <a:r>
                        <a:rPr lang="en-US" altLang="zh-TW" sz="2000" dirty="0">
                          <a:latin typeface="Arial" panose="020B0604020202020204" pitchFamily="34" charset="0"/>
                          <a:ea typeface="Microsoft JhengHei" panose="020B0604030504040204" pitchFamily="34" charset="-120"/>
                          <a:cs typeface="Arial" panose="020B0604020202020204" pitchFamily="34" charset="0"/>
                        </a:rPr>
                        <a:t>600</a:t>
                      </a:r>
                      <a:endParaRPr lang="zh-TW" altLang="en-US" sz="2000" dirty="0">
                        <a:latin typeface="Arial" panose="020B0604020202020204" pitchFamily="34" charset="0"/>
                        <a:ea typeface="Microsoft JhengHei" panose="020B0604030504040204" pitchFamily="34" charset="-12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47.3%</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16.7%</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56.1%</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0.49</a:t>
                      </a:r>
                      <a:endParaRPr lang="zh-TW" alt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41032480"/>
                  </a:ext>
                </a:extLst>
              </a:tr>
              <a:tr h="577659">
                <a:tc>
                  <a:txBody>
                    <a:bodyPr/>
                    <a:lstStyle/>
                    <a:p>
                      <a:pPr algn="ctr"/>
                      <a:r>
                        <a:rPr lang="en-US" altLang="zh-TW" sz="2000" dirty="0">
                          <a:latin typeface="Arial" panose="020B0604020202020204" pitchFamily="34" charset="0"/>
                          <a:cs typeface="Arial" panose="020B0604020202020204" pitchFamily="34" charset="0"/>
                        </a:rPr>
                        <a:t>2</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10</a:t>
                      </a:r>
                      <a:endParaRPr lang="zh-TW" altLang="en-US" sz="20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5e-4</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128</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400</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32.4%</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7.0%</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67.6%</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0.49</a:t>
                      </a:r>
                      <a:endParaRPr lang="zh-TW" alt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22081825"/>
                  </a:ext>
                </a:extLst>
              </a:tr>
              <a:tr h="577659">
                <a:tc>
                  <a:txBody>
                    <a:bodyPr/>
                    <a:lstStyle/>
                    <a:p>
                      <a:pPr algn="ctr"/>
                      <a:r>
                        <a:rPr lang="en-US" altLang="zh-TW" sz="2000" dirty="0">
                          <a:latin typeface="Arial" panose="020B0604020202020204" pitchFamily="34" charset="0"/>
                          <a:cs typeface="Arial" panose="020B0604020202020204" pitchFamily="34" charset="0"/>
                        </a:rPr>
                        <a:t>2</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40</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5e-4</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1024</a:t>
                      </a:r>
                      <a:endParaRPr lang="zh-TW" altLang="en-US" sz="20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800</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33.8%</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20%</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63.3%</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0.49</a:t>
                      </a:r>
                      <a:endParaRPr lang="zh-TW" alt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7228930"/>
                  </a:ext>
                </a:extLst>
              </a:tr>
              <a:tr h="5776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2</a:t>
                      </a:r>
                      <a:endParaRPr lang="zh-TW" altLang="en-US" sz="20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20</a:t>
                      </a:r>
                      <a:endParaRPr lang="zh-TW" altLang="en-US" sz="20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1e-3</a:t>
                      </a:r>
                      <a:endParaRPr lang="zh-TW" altLang="en-US" sz="20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1024</a:t>
                      </a:r>
                      <a:endParaRPr lang="zh-TW" altLang="en-US" sz="20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400</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24.3%</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6.9%</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62.3%</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0.44</a:t>
                      </a:r>
                      <a:endParaRPr lang="zh-TW" alt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0024129"/>
                  </a:ext>
                </a:extLst>
              </a:tr>
              <a:tr h="5776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2</a:t>
                      </a:r>
                      <a:endParaRPr lang="zh-TW" altLang="en-US" sz="20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20</a:t>
                      </a:r>
                      <a:endParaRPr lang="zh-TW" altLang="en-US" sz="20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2e-3</a:t>
                      </a:r>
                      <a:endParaRPr lang="zh-TW" altLang="en-US" sz="20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1024</a:t>
                      </a:r>
                      <a:endParaRPr lang="zh-TW" altLang="en-US" sz="20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400</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24.3%</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31.0%</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50.7%</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0.40</a:t>
                      </a:r>
                      <a:endParaRPr lang="zh-TW" alt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03780134"/>
                  </a:ext>
                </a:extLst>
              </a:tr>
              <a:tr h="5776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2</a:t>
                      </a:r>
                      <a:endParaRPr lang="zh-TW" altLang="en-US" sz="20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20</a:t>
                      </a:r>
                      <a:endParaRPr lang="zh-TW" altLang="en-US" sz="20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2e-4</a:t>
                      </a:r>
                      <a:endParaRPr lang="zh-TW" altLang="en-US" sz="20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256</a:t>
                      </a:r>
                      <a:endParaRPr lang="zh-TW" altLang="en-US" sz="20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400</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29.7%</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13.8%</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45.6%</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0.37</a:t>
                      </a:r>
                      <a:endParaRPr lang="zh-TW" alt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23900795"/>
                  </a:ext>
                </a:extLst>
              </a:tr>
              <a:tr h="5776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2</a:t>
                      </a:r>
                      <a:endParaRPr lang="zh-TW" altLang="en-US" sz="20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20</a:t>
                      </a:r>
                      <a:endParaRPr lang="zh-TW" altLang="en-US" sz="20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8e-4</a:t>
                      </a:r>
                      <a:endParaRPr lang="zh-TW" altLang="en-US" sz="20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1024</a:t>
                      </a:r>
                      <a:endParaRPr lang="zh-TW" altLang="en-US" sz="20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Arial" panose="020B0604020202020204" pitchFamily="34" charset="0"/>
                          <a:cs typeface="Arial" panose="020B0604020202020204" pitchFamily="34" charset="0"/>
                        </a:rPr>
                        <a:t>400</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41.9%</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27.6%</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41.3%</a:t>
                      </a:r>
                      <a:endParaRPr lang="zh-TW" altLang="en-US" sz="2000" dirty="0">
                        <a:latin typeface="Arial" panose="020B0604020202020204" pitchFamily="34" charset="0"/>
                        <a:cs typeface="Arial" panose="020B0604020202020204" pitchFamily="34" charset="0"/>
                      </a:endParaRPr>
                    </a:p>
                  </a:txBody>
                  <a:tcPr/>
                </a:tc>
                <a:tc>
                  <a:txBody>
                    <a:bodyPr/>
                    <a:lstStyle/>
                    <a:p>
                      <a:pPr algn="ctr"/>
                      <a:r>
                        <a:rPr lang="en-US" altLang="zh-TW" sz="2000" dirty="0">
                          <a:latin typeface="Arial" panose="020B0604020202020204" pitchFamily="34" charset="0"/>
                          <a:cs typeface="Arial" panose="020B0604020202020204" pitchFamily="34" charset="0"/>
                        </a:rPr>
                        <a:t>0.48</a:t>
                      </a:r>
                      <a:endParaRPr lang="zh-TW" alt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01094260"/>
                  </a:ext>
                </a:extLst>
              </a:tr>
            </a:tbl>
          </a:graphicData>
        </a:graphic>
      </p:graphicFrame>
      <p:sp>
        <p:nvSpPr>
          <p:cNvPr id="3" name="圓角矩形 2">
            <a:extLst>
              <a:ext uri="{FF2B5EF4-FFF2-40B4-BE49-F238E27FC236}">
                <a16:creationId xmlns:a16="http://schemas.microsoft.com/office/drawing/2014/main" id="{F13823D0-F272-487C-FA5B-F3BEE71FB66C}"/>
              </a:ext>
            </a:extLst>
          </p:cNvPr>
          <p:cNvSpPr/>
          <p:nvPr/>
        </p:nvSpPr>
        <p:spPr>
          <a:xfrm>
            <a:off x="76199" y="4643562"/>
            <a:ext cx="12029846" cy="508884"/>
          </a:xfrm>
          <a:prstGeom prst="roundRect">
            <a:avLst/>
          </a:prstGeom>
          <a:noFill/>
          <a:ln w="76200">
            <a:solidFill>
              <a:srgbClr val="8D151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123765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alpha val="47128"/>
            </a:srgbClr>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RNN Best model</a:t>
            </a:r>
            <a:endParaRPr kumimoji="1" lang="zh-TW" altLang="en-US" b="1" dirty="0">
              <a:solidFill>
                <a:schemeClr val="bg1"/>
              </a:solidFill>
              <a:latin typeface="Arial" panose="020B0604020202020204" pitchFamily="34" charset="0"/>
              <a:cs typeface="Arial" panose="020B0604020202020204" pitchFamily="34" charset="0"/>
            </a:endParaRPr>
          </a:p>
        </p:txBody>
      </p:sp>
      <p:graphicFrame>
        <p:nvGraphicFramePr>
          <p:cNvPr id="5" name="表格 4">
            <a:extLst>
              <a:ext uri="{FF2B5EF4-FFF2-40B4-BE49-F238E27FC236}">
                <a16:creationId xmlns:a16="http://schemas.microsoft.com/office/drawing/2014/main" id="{02B76BA9-9891-9078-6BEB-615AA33F0A07}"/>
              </a:ext>
            </a:extLst>
          </p:cNvPr>
          <p:cNvGraphicFramePr>
            <a:graphicFrameLocks noGrp="1"/>
          </p:cNvGraphicFramePr>
          <p:nvPr>
            <p:extLst>
              <p:ext uri="{D42A27DB-BD31-4B8C-83A1-F6EECF244321}">
                <p14:modId xmlns:p14="http://schemas.microsoft.com/office/powerpoint/2010/main" val="1477452180"/>
              </p:ext>
            </p:extLst>
          </p:nvPr>
        </p:nvGraphicFramePr>
        <p:xfrm>
          <a:off x="6280667" y="2964921"/>
          <a:ext cx="5825376" cy="2633632"/>
        </p:xfrm>
        <a:graphic>
          <a:graphicData uri="http://schemas.openxmlformats.org/drawingml/2006/table">
            <a:tbl>
              <a:tblPr firstRow="1" bandRow="1">
                <a:tableStyleId>{8A107856-5554-42FB-B03E-39F5DBC370BA}</a:tableStyleId>
              </a:tblPr>
              <a:tblGrid>
                <a:gridCol w="1456344">
                  <a:extLst>
                    <a:ext uri="{9D8B030D-6E8A-4147-A177-3AD203B41FA5}">
                      <a16:colId xmlns:a16="http://schemas.microsoft.com/office/drawing/2014/main" val="516902240"/>
                    </a:ext>
                  </a:extLst>
                </a:gridCol>
                <a:gridCol w="1456344">
                  <a:extLst>
                    <a:ext uri="{9D8B030D-6E8A-4147-A177-3AD203B41FA5}">
                      <a16:colId xmlns:a16="http://schemas.microsoft.com/office/drawing/2014/main" val="499670940"/>
                    </a:ext>
                  </a:extLst>
                </a:gridCol>
                <a:gridCol w="1456344">
                  <a:extLst>
                    <a:ext uri="{9D8B030D-6E8A-4147-A177-3AD203B41FA5}">
                      <a16:colId xmlns:a16="http://schemas.microsoft.com/office/drawing/2014/main" val="4051969910"/>
                    </a:ext>
                  </a:extLst>
                </a:gridCol>
                <a:gridCol w="1456344">
                  <a:extLst>
                    <a:ext uri="{9D8B030D-6E8A-4147-A177-3AD203B41FA5}">
                      <a16:colId xmlns:a16="http://schemas.microsoft.com/office/drawing/2014/main" val="2370043269"/>
                    </a:ext>
                  </a:extLst>
                </a:gridCol>
              </a:tblGrid>
              <a:tr h="658408">
                <a:tc>
                  <a:txBody>
                    <a:bodyPr/>
                    <a:lstStyle/>
                    <a:p>
                      <a:pPr algn="ctr"/>
                      <a:r>
                        <a:rPr lang="en-US" altLang="zh-TW" sz="2000" dirty="0"/>
                        <a:t>N(%)</a:t>
                      </a:r>
                      <a:endParaRPr lang="zh-TW" altLang="en-US" sz="2000" dirty="0"/>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未中風</a:t>
                      </a:r>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腦出血</a:t>
                      </a:r>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腦缺血</a:t>
                      </a:r>
                    </a:p>
                  </a:txBody>
                  <a:tcPr/>
                </a:tc>
                <a:extLst>
                  <a:ext uri="{0D108BD9-81ED-4DB2-BD59-A6C34878D82A}">
                    <a16:rowId xmlns:a16="http://schemas.microsoft.com/office/drawing/2014/main" val="4009116157"/>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未中風</a:t>
                      </a:r>
                      <a:r>
                        <a:rPr lang="en-US" altLang="zh-TW" sz="2000" dirty="0">
                          <a:latin typeface="Microsoft JhengHei" panose="020B0604030504040204" pitchFamily="34" charset="-120"/>
                          <a:ea typeface="Microsoft JhengHei" panose="020B0604030504040204" pitchFamily="34" charset="-120"/>
                        </a:rPr>
                        <a:t> 74</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18 (24.3)</a:t>
                      </a:r>
                      <a:endParaRPr lang="zh-TW" altLang="en-US" sz="2000" dirty="0"/>
                    </a:p>
                  </a:txBody>
                  <a:tcPr/>
                </a:tc>
                <a:tc>
                  <a:txBody>
                    <a:bodyPr/>
                    <a:lstStyle/>
                    <a:p>
                      <a:pPr algn="ctr"/>
                      <a:r>
                        <a:rPr lang="en-US" altLang="zh-TW" sz="2000" dirty="0"/>
                        <a:t>8 (10.8)</a:t>
                      </a:r>
                      <a:endParaRPr lang="zh-TW" altLang="en-US" sz="2000" dirty="0"/>
                    </a:p>
                  </a:txBody>
                  <a:tcPr/>
                </a:tc>
                <a:tc>
                  <a:txBody>
                    <a:bodyPr/>
                    <a:lstStyle/>
                    <a:p>
                      <a:pPr algn="ctr"/>
                      <a:r>
                        <a:rPr lang="en-US" altLang="zh-TW" sz="2000" dirty="0"/>
                        <a:t>48 (64.9)</a:t>
                      </a:r>
                      <a:endParaRPr lang="zh-TW" altLang="en-US" sz="2000" dirty="0"/>
                    </a:p>
                  </a:txBody>
                  <a:tcPr/>
                </a:tc>
                <a:extLst>
                  <a:ext uri="{0D108BD9-81ED-4DB2-BD59-A6C34878D82A}">
                    <a16:rowId xmlns:a16="http://schemas.microsoft.com/office/drawing/2014/main" val="4005479469"/>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腦出血</a:t>
                      </a:r>
                      <a:r>
                        <a:rPr lang="en-US" altLang="zh-TW" sz="2000" dirty="0">
                          <a:latin typeface="Microsoft JhengHei" panose="020B0604030504040204" pitchFamily="34" charset="-120"/>
                          <a:ea typeface="Microsoft JhengHei" panose="020B0604030504040204" pitchFamily="34" charset="-120"/>
                        </a:rPr>
                        <a:t> 30</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3 (10.3)</a:t>
                      </a:r>
                      <a:endParaRPr lang="zh-TW" altLang="en-US" sz="2000" dirty="0"/>
                    </a:p>
                  </a:txBody>
                  <a:tcPr/>
                </a:tc>
                <a:tc>
                  <a:txBody>
                    <a:bodyPr/>
                    <a:lstStyle/>
                    <a:p>
                      <a:pPr algn="ctr"/>
                      <a:r>
                        <a:rPr lang="en-US" altLang="zh-TW" sz="2000" dirty="0"/>
                        <a:t>9 (31.0)</a:t>
                      </a:r>
                      <a:endParaRPr lang="zh-TW" altLang="en-US" sz="2000" dirty="0"/>
                    </a:p>
                  </a:txBody>
                  <a:tcPr/>
                </a:tc>
                <a:tc>
                  <a:txBody>
                    <a:bodyPr/>
                    <a:lstStyle/>
                    <a:p>
                      <a:pPr algn="ctr"/>
                      <a:r>
                        <a:rPr lang="en-US" altLang="zh-TW" sz="2000" dirty="0"/>
                        <a:t>18 (58.6)</a:t>
                      </a:r>
                      <a:endParaRPr lang="zh-TW" altLang="en-US" sz="2000" dirty="0"/>
                    </a:p>
                  </a:txBody>
                  <a:tcPr/>
                </a:tc>
                <a:extLst>
                  <a:ext uri="{0D108BD9-81ED-4DB2-BD59-A6C34878D82A}">
                    <a16:rowId xmlns:a16="http://schemas.microsoft.com/office/drawing/2014/main" val="2975385688"/>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腦缺血</a:t>
                      </a:r>
                      <a:r>
                        <a:rPr lang="en-US" altLang="zh-TW" sz="2000" dirty="0">
                          <a:latin typeface="Microsoft JhengHei" panose="020B0604030504040204" pitchFamily="34" charset="-120"/>
                          <a:ea typeface="Microsoft JhengHei" panose="020B0604030504040204" pitchFamily="34" charset="-120"/>
                        </a:rPr>
                        <a:t> 138</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47 (34.1)</a:t>
                      </a:r>
                      <a:endParaRPr lang="zh-TW" altLang="en-US" sz="2000" dirty="0"/>
                    </a:p>
                  </a:txBody>
                  <a:tcPr/>
                </a:tc>
                <a:tc>
                  <a:txBody>
                    <a:bodyPr/>
                    <a:lstStyle/>
                    <a:p>
                      <a:pPr algn="ctr"/>
                      <a:r>
                        <a:rPr lang="en-US" altLang="zh-TW" sz="2000" dirty="0"/>
                        <a:t>21 (15.2)</a:t>
                      </a:r>
                      <a:endParaRPr lang="zh-TW" altLang="en-US" sz="2000" dirty="0"/>
                    </a:p>
                  </a:txBody>
                  <a:tcPr/>
                </a:tc>
                <a:tc>
                  <a:txBody>
                    <a:bodyPr/>
                    <a:lstStyle/>
                    <a:p>
                      <a:pPr algn="ctr"/>
                      <a:r>
                        <a:rPr lang="en-US" altLang="zh-TW" sz="2000" dirty="0"/>
                        <a:t>70 (50.7)</a:t>
                      </a:r>
                      <a:endParaRPr lang="zh-TW" altLang="en-US" sz="2000" dirty="0"/>
                    </a:p>
                  </a:txBody>
                  <a:tcPr/>
                </a:tc>
                <a:extLst>
                  <a:ext uri="{0D108BD9-81ED-4DB2-BD59-A6C34878D82A}">
                    <a16:rowId xmlns:a16="http://schemas.microsoft.com/office/drawing/2014/main" val="2505154376"/>
                  </a:ext>
                </a:extLst>
              </a:tr>
            </a:tbl>
          </a:graphicData>
        </a:graphic>
      </p:graphicFrame>
      <p:sp>
        <p:nvSpPr>
          <p:cNvPr id="7" name="文字方塊 6">
            <a:extLst>
              <a:ext uri="{FF2B5EF4-FFF2-40B4-BE49-F238E27FC236}">
                <a16:creationId xmlns:a16="http://schemas.microsoft.com/office/drawing/2014/main" id="{658BC1FE-D943-8958-EE7A-1DE945BD880A}"/>
              </a:ext>
            </a:extLst>
          </p:cNvPr>
          <p:cNvSpPr txBox="1"/>
          <p:nvPr/>
        </p:nvSpPr>
        <p:spPr>
          <a:xfrm rot="16200000">
            <a:off x="5241325" y="4099010"/>
            <a:ext cx="1709351" cy="369332"/>
          </a:xfrm>
          <a:prstGeom prst="rect">
            <a:avLst/>
          </a:prstGeom>
          <a:noFill/>
        </p:spPr>
        <p:txBody>
          <a:bodyPr wrap="square">
            <a:spAutoFit/>
          </a:bodyPr>
          <a:lstStyle/>
          <a:p>
            <a:r>
              <a:rPr kumimoji="1" lang="en-US" altLang="zh-TW"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True label</a:t>
            </a:r>
            <a:endParaRPr kumimoji="1" lang="zh-TW" altLang="en-US"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8" name="文字方塊 7">
            <a:extLst>
              <a:ext uri="{FF2B5EF4-FFF2-40B4-BE49-F238E27FC236}">
                <a16:creationId xmlns:a16="http://schemas.microsoft.com/office/drawing/2014/main" id="{E8B48965-1A7A-1D5D-EB6B-D0733C6EDEFE}"/>
              </a:ext>
            </a:extLst>
          </p:cNvPr>
          <p:cNvSpPr txBox="1"/>
          <p:nvPr/>
        </p:nvSpPr>
        <p:spPr>
          <a:xfrm>
            <a:off x="8200768" y="2442622"/>
            <a:ext cx="2557848" cy="369332"/>
          </a:xfrm>
          <a:prstGeom prst="rect">
            <a:avLst/>
          </a:prstGeom>
          <a:noFill/>
        </p:spPr>
        <p:txBody>
          <a:bodyPr wrap="square">
            <a:spAutoFit/>
          </a:bodyPr>
          <a:lstStyle/>
          <a:p>
            <a:r>
              <a:rPr kumimoji="1" lang="en-US" altLang="zh-TW"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Prediction by model</a:t>
            </a:r>
            <a:endParaRPr kumimoji="1" lang="zh-TW" altLang="en-US"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9" name="圓角矩形 8">
            <a:extLst>
              <a:ext uri="{FF2B5EF4-FFF2-40B4-BE49-F238E27FC236}">
                <a16:creationId xmlns:a16="http://schemas.microsoft.com/office/drawing/2014/main" id="{DE43CC78-C7D3-F68F-C3B5-0AD4C3214220}"/>
              </a:ext>
            </a:extLst>
          </p:cNvPr>
          <p:cNvSpPr/>
          <p:nvPr/>
        </p:nvSpPr>
        <p:spPr>
          <a:xfrm>
            <a:off x="7821755" y="3612700"/>
            <a:ext cx="1371600" cy="662152"/>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0" name="圓角矩形 9">
            <a:extLst>
              <a:ext uri="{FF2B5EF4-FFF2-40B4-BE49-F238E27FC236}">
                <a16:creationId xmlns:a16="http://schemas.microsoft.com/office/drawing/2014/main" id="{635B4A7D-FDFF-EF14-60A8-0AF43615641C}"/>
              </a:ext>
            </a:extLst>
          </p:cNvPr>
          <p:cNvSpPr/>
          <p:nvPr/>
        </p:nvSpPr>
        <p:spPr>
          <a:xfrm>
            <a:off x="9278099" y="4274852"/>
            <a:ext cx="1371600" cy="662152"/>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圓角矩形 10">
            <a:extLst>
              <a:ext uri="{FF2B5EF4-FFF2-40B4-BE49-F238E27FC236}">
                <a16:creationId xmlns:a16="http://schemas.microsoft.com/office/drawing/2014/main" id="{46C7D1E1-A375-4C7E-6E84-AA4EE7D039D5}"/>
              </a:ext>
            </a:extLst>
          </p:cNvPr>
          <p:cNvSpPr/>
          <p:nvPr/>
        </p:nvSpPr>
        <p:spPr>
          <a:xfrm>
            <a:off x="10649699" y="4936703"/>
            <a:ext cx="1371600" cy="662152"/>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2" name="文字方塊 11">
            <a:extLst>
              <a:ext uri="{FF2B5EF4-FFF2-40B4-BE49-F238E27FC236}">
                <a16:creationId xmlns:a16="http://schemas.microsoft.com/office/drawing/2014/main" id="{CE86AF1A-DC94-C02F-191B-DF11051001B6}"/>
              </a:ext>
            </a:extLst>
          </p:cNvPr>
          <p:cNvSpPr txBox="1"/>
          <p:nvPr/>
        </p:nvSpPr>
        <p:spPr>
          <a:xfrm>
            <a:off x="-361117" y="1366897"/>
            <a:ext cx="4750237" cy="2431435"/>
          </a:xfrm>
          <a:prstGeom prst="rect">
            <a:avLst/>
          </a:prstGeom>
          <a:noFill/>
        </p:spPr>
        <p:txBody>
          <a:bodyPr wrap="square" rtlCol="0">
            <a:spAutoFit/>
          </a:bodyPr>
          <a:lstStyle/>
          <a:p>
            <a:pPr algn="ctr"/>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Best RNN model: </a:t>
            </a:r>
          </a:p>
          <a:p>
            <a:pPr algn="ctr"/>
            <a:r>
              <a:rPr lang="en-US" altLang="zh-TW" sz="2400" dirty="0"/>
              <a:t>Layer = 2</a:t>
            </a:r>
          </a:p>
          <a:p>
            <a:pPr lvl="0" algn="ctr">
              <a:defRPr/>
            </a:pPr>
            <a:r>
              <a:rPr lang="en-US" altLang="zh-TW" sz="2400" dirty="0"/>
              <a:t>Learning rate = 0.002</a:t>
            </a:r>
          </a:p>
          <a:p>
            <a:pPr lvl="0" algn="ctr">
              <a:defRPr/>
            </a:pPr>
            <a:r>
              <a:rPr lang="en-US" altLang="zh-TW" sz="2400" dirty="0"/>
              <a:t>Epoch = 400</a:t>
            </a:r>
          </a:p>
          <a:p>
            <a:pPr lvl="0" algn="ctr">
              <a:defRPr/>
            </a:pPr>
            <a:r>
              <a:rPr lang="en-US" altLang="zh-TW" sz="2400" dirty="0"/>
              <a:t>Hidden size = 1024</a:t>
            </a:r>
          </a:p>
          <a:p>
            <a:pPr lvl="0" algn="ctr">
              <a:defRPr/>
            </a:pPr>
            <a:r>
              <a:rPr lang="en-US" altLang="zh-TW" sz="2400" dirty="0"/>
              <a:t>Batch size = 20</a:t>
            </a:r>
            <a:endParaRPr lang="zh-TW" altLang="en-US" sz="2400" dirty="0"/>
          </a:p>
        </p:txBody>
      </p:sp>
    </p:spTree>
    <p:extLst>
      <p:ext uri="{BB962C8B-B14F-4D97-AF65-F5344CB8AC3E}">
        <p14:creationId xmlns:p14="http://schemas.microsoft.com/office/powerpoint/2010/main" val="264459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animBg="1"/>
      <p:bldP spid="10" grpId="0" animBg="1"/>
      <p:bldP spid="11" grpId="0" animBg="1"/>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Result of the testing data</a:t>
            </a:r>
            <a:endParaRPr kumimoji="1" lang="zh-TW" altLang="en-US" b="1" dirty="0">
              <a:solidFill>
                <a:schemeClr val="bg1"/>
              </a:solidFill>
              <a:latin typeface="Arial" panose="020B0604020202020204" pitchFamily="34" charset="0"/>
              <a:cs typeface="Arial" panose="020B0604020202020204" pitchFamily="34" charset="0"/>
            </a:endParaRPr>
          </a:p>
        </p:txBody>
      </p:sp>
      <p:sp>
        <p:nvSpPr>
          <p:cNvPr id="2" name="文字方塊 1">
            <a:extLst>
              <a:ext uri="{FF2B5EF4-FFF2-40B4-BE49-F238E27FC236}">
                <a16:creationId xmlns:a16="http://schemas.microsoft.com/office/drawing/2014/main" id="{07E8ABF7-9ACC-2472-7CFB-0BD0038A85AC}"/>
              </a:ext>
            </a:extLst>
          </p:cNvPr>
          <p:cNvSpPr txBox="1"/>
          <p:nvPr/>
        </p:nvSpPr>
        <p:spPr>
          <a:xfrm>
            <a:off x="2999932" y="1819108"/>
            <a:ext cx="1136850" cy="584775"/>
          </a:xfrm>
          <a:prstGeom prst="rect">
            <a:avLst/>
          </a:prstGeom>
          <a:noFill/>
        </p:spPr>
        <p:txBody>
          <a:bodyPr wrap="none" rtlCol="0">
            <a:spAutoFit/>
          </a:bodyPr>
          <a:lstStyle/>
          <a:p>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CNN</a:t>
            </a:r>
          </a:p>
        </p:txBody>
      </p:sp>
      <p:sp>
        <p:nvSpPr>
          <p:cNvPr id="3" name="文字方塊 2">
            <a:extLst>
              <a:ext uri="{FF2B5EF4-FFF2-40B4-BE49-F238E27FC236}">
                <a16:creationId xmlns:a16="http://schemas.microsoft.com/office/drawing/2014/main" id="{B9E6BF37-BC44-E616-CDB3-2ECF47B163A7}"/>
              </a:ext>
            </a:extLst>
          </p:cNvPr>
          <p:cNvSpPr txBox="1"/>
          <p:nvPr/>
        </p:nvSpPr>
        <p:spPr>
          <a:xfrm>
            <a:off x="8998025" y="1798530"/>
            <a:ext cx="1135247" cy="584775"/>
          </a:xfrm>
          <a:prstGeom prst="rect">
            <a:avLst/>
          </a:prstGeom>
          <a:noFill/>
        </p:spPr>
        <p:txBody>
          <a:bodyPr wrap="none" rtlCol="0">
            <a:spAutoFit/>
          </a:bodyPr>
          <a:lstStyle/>
          <a:p>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RNN</a:t>
            </a:r>
          </a:p>
        </p:txBody>
      </p:sp>
      <p:graphicFrame>
        <p:nvGraphicFramePr>
          <p:cNvPr id="5" name="表格 4">
            <a:extLst>
              <a:ext uri="{FF2B5EF4-FFF2-40B4-BE49-F238E27FC236}">
                <a16:creationId xmlns:a16="http://schemas.microsoft.com/office/drawing/2014/main" id="{F5F85EA2-C1DA-4EEB-56D2-DC6926E9EE22}"/>
              </a:ext>
            </a:extLst>
          </p:cNvPr>
          <p:cNvGraphicFramePr>
            <a:graphicFrameLocks noGrp="1"/>
          </p:cNvGraphicFramePr>
          <p:nvPr>
            <p:extLst>
              <p:ext uri="{D42A27DB-BD31-4B8C-83A1-F6EECF244321}">
                <p14:modId xmlns:p14="http://schemas.microsoft.com/office/powerpoint/2010/main" val="2639290021"/>
              </p:ext>
            </p:extLst>
          </p:nvPr>
        </p:nvGraphicFramePr>
        <p:xfrm>
          <a:off x="369332" y="3149978"/>
          <a:ext cx="5825376" cy="2633632"/>
        </p:xfrm>
        <a:graphic>
          <a:graphicData uri="http://schemas.openxmlformats.org/drawingml/2006/table">
            <a:tbl>
              <a:tblPr firstRow="1" bandRow="1">
                <a:tableStyleId>{8A107856-5554-42FB-B03E-39F5DBC370BA}</a:tableStyleId>
              </a:tblPr>
              <a:tblGrid>
                <a:gridCol w="1456344">
                  <a:extLst>
                    <a:ext uri="{9D8B030D-6E8A-4147-A177-3AD203B41FA5}">
                      <a16:colId xmlns:a16="http://schemas.microsoft.com/office/drawing/2014/main" val="516902240"/>
                    </a:ext>
                  </a:extLst>
                </a:gridCol>
                <a:gridCol w="1456344">
                  <a:extLst>
                    <a:ext uri="{9D8B030D-6E8A-4147-A177-3AD203B41FA5}">
                      <a16:colId xmlns:a16="http://schemas.microsoft.com/office/drawing/2014/main" val="499670940"/>
                    </a:ext>
                  </a:extLst>
                </a:gridCol>
                <a:gridCol w="1456344">
                  <a:extLst>
                    <a:ext uri="{9D8B030D-6E8A-4147-A177-3AD203B41FA5}">
                      <a16:colId xmlns:a16="http://schemas.microsoft.com/office/drawing/2014/main" val="4051969910"/>
                    </a:ext>
                  </a:extLst>
                </a:gridCol>
                <a:gridCol w="1456344">
                  <a:extLst>
                    <a:ext uri="{9D8B030D-6E8A-4147-A177-3AD203B41FA5}">
                      <a16:colId xmlns:a16="http://schemas.microsoft.com/office/drawing/2014/main" val="2370043269"/>
                    </a:ext>
                  </a:extLst>
                </a:gridCol>
              </a:tblGrid>
              <a:tr h="658408">
                <a:tc>
                  <a:txBody>
                    <a:bodyPr/>
                    <a:lstStyle/>
                    <a:p>
                      <a:pPr algn="ctr"/>
                      <a:r>
                        <a:rPr lang="en-US" altLang="zh-TW" sz="2000" dirty="0"/>
                        <a:t>N(%)</a:t>
                      </a:r>
                      <a:endParaRPr lang="zh-TW" altLang="en-US" sz="2000" dirty="0"/>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未中風</a:t>
                      </a:r>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腦出血</a:t>
                      </a:r>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腦缺血</a:t>
                      </a:r>
                    </a:p>
                  </a:txBody>
                  <a:tcPr/>
                </a:tc>
                <a:extLst>
                  <a:ext uri="{0D108BD9-81ED-4DB2-BD59-A6C34878D82A}">
                    <a16:rowId xmlns:a16="http://schemas.microsoft.com/office/drawing/2014/main" val="4009116157"/>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未中風</a:t>
                      </a:r>
                      <a:r>
                        <a:rPr lang="en-US" altLang="zh-TW" sz="2000" dirty="0">
                          <a:latin typeface="Microsoft JhengHei" panose="020B0604030504040204" pitchFamily="34" charset="-120"/>
                          <a:ea typeface="Microsoft JhengHei" panose="020B0604030504040204" pitchFamily="34" charset="-120"/>
                        </a:rPr>
                        <a:t> 74</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12 (16.2)</a:t>
                      </a:r>
                      <a:endParaRPr lang="zh-TW" altLang="en-US" sz="2000" dirty="0"/>
                    </a:p>
                  </a:txBody>
                  <a:tcPr/>
                </a:tc>
                <a:tc>
                  <a:txBody>
                    <a:bodyPr/>
                    <a:lstStyle/>
                    <a:p>
                      <a:pPr algn="ctr"/>
                      <a:r>
                        <a:rPr lang="en-US" altLang="zh-TW" sz="2000" dirty="0"/>
                        <a:t>3 (4.1)</a:t>
                      </a:r>
                      <a:endParaRPr lang="zh-TW" altLang="en-US" sz="2000" dirty="0"/>
                    </a:p>
                  </a:txBody>
                  <a:tcPr/>
                </a:tc>
                <a:tc>
                  <a:txBody>
                    <a:bodyPr/>
                    <a:lstStyle/>
                    <a:p>
                      <a:pPr algn="ctr"/>
                      <a:r>
                        <a:rPr lang="en-US" altLang="zh-TW" sz="2000" dirty="0"/>
                        <a:t>59 (79.7)</a:t>
                      </a:r>
                      <a:endParaRPr lang="zh-TW" altLang="en-US" sz="2000" dirty="0"/>
                    </a:p>
                  </a:txBody>
                  <a:tcPr/>
                </a:tc>
                <a:extLst>
                  <a:ext uri="{0D108BD9-81ED-4DB2-BD59-A6C34878D82A}">
                    <a16:rowId xmlns:a16="http://schemas.microsoft.com/office/drawing/2014/main" val="4005479469"/>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腦出血</a:t>
                      </a:r>
                      <a:r>
                        <a:rPr lang="en-US" altLang="zh-TW" sz="2000" dirty="0">
                          <a:latin typeface="Microsoft JhengHei" panose="020B0604030504040204" pitchFamily="34" charset="-120"/>
                          <a:ea typeface="Microsoft JhengHei" panose="020B0604030504040204" pitchFamily="34" charset="-120"/>
                        </a:rPr>
                        <a:t> 30</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3 (10.0)</a:t>
                      </a:r>
                      <a:endParaRPr lang="zh-TW" altLang="en-US" sz="2000" dirty="0"/>
                    </a:p>
                  </a:txBody>
                  <a:tcPr/>
                </a:tc>
                <a:tc>
                  <a:txBody>
                    <a:bodyPr/>
                    <a:lstStyle/>
                    <a:p>
                      <a:pPr algn="ctr"/>
                      <a:r>
                        <a:rPr lang="en-US" altLang="zh-TW" sz="2000" dirty="0"/>
                        <a:t>0 (0)</a:t>
                      </a:r>
                      <a:endParaRPr lang="zh-TW" altLang="en-US" sz="2000" dirty="0"/>
                    </a:p>
                  </a:txBody>
                  <a:tcPr/>
                </a:tc>
                <a:tc>
                  <a:txBody>
                    <a:bodyPr/>
                    <a:lstStyle/>
                    <a:p>
                      <a:pPr algn="ctr"/>
                      <a:r>
                        <a:rPr lang="en-US" altLang="zh-TW" sz="2000" dirty="0"/>
                        <a:t>27 (90.0)</a:t>
                      </a:r>
                      <a:endParaRPr lang="zh-TW" altLang="en-US" sz="2000" dirty="0"/>
                    </a:p>
                  </a:txBody>
                  <a:tcPr/>
                </a:tc>
                <a:extLst>
                  <a:ext uri="{0D108BD9-81ED-4DB2-BD59-A6C34878D82A}">
                    <a16:rowId xmlns:a16="http://schemas.microsoft.com/office/drawing/2014/main" val="2975385688"/>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腦缺血</a:t>
                      </a:r>
                      <a:r>
                        <a:rPr lang="en-US" altLang="zh-TW" sz="2000" dirty="0">
                          <a:latin typeface="Microsoft JhengHei" panose="020B0604030504040204" pitchFamily="34" charset="-120"/>
                          <a:ea typeface="Microsoft JhengHei" panose="020B0604030504040204" pitchFamily="34" charset="-120"/>
                        </a:rPr>
                        <a:t> 139</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21 (15.1)</a:t>
                      </a:r>
                      <a:endParaRPr lang="zh-TW" altLang="en-US" sz="2000" dirty="0"/>
                    </a:p>
                  </a:txBody>
                  <a:tcPr/>
                </a:tc>
                <a:tc>
                  <a:txBody>
                    <a:bodyPr/>
                    <a:lstStyle/>
                    <a:p>
                      <a:pPr algn="ctr"/>
                      <a:r>
                        <a:rPr lang="en-US" altLang="zh-TW" sz="2000" dirty="0"/>
                        <a:t>3 (2.2)</a:t>
                      </a:r>
                      <a:endParaRPr lang="zh-TW" altLang="en-US" sz="2000" dirty="0"/>
                    </a:p>
                  </a:txBody>
                  <a:tcPr/>
                </a:tc>
                <a:tc>
                  <a:txBody>
                    <a:bodyPr/>
                    <a:lstStyle/>
                    <a:p>
                      <a:pPr algn="ctr"/>
                      <a:r>
                        <a:rPr lang="en-US" altLang="zh-TW" sz="2000" dirty="0"/>
                        <a:t>115 (82.7)</a:t>
                      </a:r>
                      <a:endParaRPr lang="zh-TW" altLang="en-US" sz="2000" dirty="0"/>
                    </a:p>
                  </a:txBody>
                  <a:tcPr/>
                </a:tc>
                <a:extLst>
                  <a:ext uri="{0D108BD9-81ED-4DB2-BD59-A6C34878D82A}">
                    <a16:rowId xmlns:a16="http://schemas.microsoft.com/office/drawing/2014/main" val="2505154376"/>
                  </a:ext>
                </a:extLst>
              </a:tr>
            </a:tbl>
          </a:graphicData>
        </a:graphic>
      </p:graphicFrame>
      <p:sp>
        <p:nvSpPr>
          <p:cNvPr id="6" name="文字方塊 5">
            <a:extLst>
              <a:ext uri="{FF2B5EF4-FFF2-40B4-BE49-F238E27FC236}">
                <a16:creationId xmlns:a16="http://schemas.microsoft.com/office/drawing/2014/main" id="{DBF10A3A-C594-4F5F-C326-39713BAF3C02}"/>
              </a:ext>
            </a:extLst>
          </p:cNvPr>
          <p:cNvSpPr txBox="1"/>
          <p:nvPr/>
        </p:nvSpPr>
        <p:spPr>
          <a:xfrm rot="16200000">
            <a:off x="-670010" y="4284067"/>
            <a:ext cx="1709351" cy="369332"/>
          </a:xfrm>
          <a:prstGeom prst="rect">
            <a:avLst/>
          </a:prstGeom>
          <a:noFill/>
        </p:spPr>
        <p:txBody>
          <a:bodyPr wrap="square">
            <a:spAutoFit/>
          </a:bodyPr>
          <a:lstStyle/>
          <a:p>
            <a:r>
              <a:rPr kumimoji="1" lang="en-US" altLang="zh-TW"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True label</a:t>
            </a:r>
            <a:endParaRPr kumimoji="1" lang="zh-TW" altLang="en-US"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7" name="文字方塊 6">
            <a:extLst>
              <a:ext uri="{FF2B5EF4-FFF2-40B4-BE49-F238E27FC236}">
                <a16:creationId xmlns:a16="http://schemas.microsoft.com/office/drawing/2014/main" id="{7B4BF5CE-7DE1-2EF3-C555-33B9316D0317}"/>
              </a:ext>
            </a:extLst>
          </p:cNvPr>
          <p:cNvSpPr txBox="1"/>
          <p:nvPr/>
        </p:nvSpPr>
        <p:spPr>
          <a:xfrm>
            <a:off x="2289433" y="2627679"/>
            <a:ext cx="2557848" cy="369332"/>
          </a:xfrm>
          <a:prstGeom prst="rect">
            <a:avLst/>
          </a:prstGeom>
          <a:noFill/>
        </p:spPr>
        <p:txBody>
          <a:bodyPr wrap="square">
            <a:spAutoFit/>
          </a:bodyPr>
          <a:lstStyle/>
          <a:p>
            <a:r>
              <a:rPr kumimoji="1" lang="en-US" altLang="zh-TW"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Prediction by model</a:t>
            </a:r>
            <a:endParaRPr kumimoji="1" lang="zh-TW" altLang="en-US"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graphicFrame>
        <p:nvGraphicFramePr>
          <p:cNvPr id="8" name="表格 7">
            <a:extLst>
              <a:ext uri="{FF2B5EF4-FFF2-40B4-BE49-F238E27FC236}">
                <a16:creationId xmlns:a16="http://schemas.microsoft.com/office/drawing/2014/main" id="{CA4715FA-7534-1D3C-984E-5D103CF403F7}"/>
              </a:ext>
            </a:extLst>
          </p:cNvPr>
          <p:cNvGraphicFramePr>
            <a:graphicFrameLocks noGrp="1"/>
          </p:cNvGraphicFramePr>
          <p:nvPr>
            <p:extLst>
              <p:ext uri="{D42A27DB-BD31-4B8C-83A1-F6EECF244321}">
                <p14:modId xmlns:p14="http://schemas.microsoft.com/office/powerpoint/2010/main" val="3876877529"/>
              </p:ext>
            </p:extLst>
          </p:nvPr>
        </p:nvGraphicFramePr>
        <p:xfrm>
          <a:off x="6366624" y="3149978"/>
          <a:ext cx="5825376" cy="2633632"/>
        </p:xfrm>
        <a:graphic>
          <a:graphicData uri="http://schemas.openxmlformats.org/drawingml/2006/table">
            <a:tbl>
              <a:tblPr firstRow="1" bandRow="1">
                <a:tableStyleId>{8A107856-5554-42FB-B03E-39F5DBC370BA}</a:tableStyleId>
              </a:tblPr>
              <a:tblGrid>
                <a:gridCol w="1456344">
                  <a:extLst>
                    <a:ext uri="{9D8B030D-6E8A-4147-A177-3AD203B41FA5}">
                      <a16:colId xmlns:a16="http://schemas.microsoft.com/office/drawing/2014/main" val="516902240"/>
                    </a:ext>
                  </a:extLst>
                </a:gridCol>
                <a:gridCol w="1456344">
                  <a:extLst>
                    <a:ext uri="{9D8B030D-6E8A-4147-A177-3AD203B41FA5}">
                      <a16:colId xmlns:a16="http://schemas.microsoft.com/office/drawing/2014/main" val="499670940"/>
                    </a:ext>
                  </a:extLst>
                </a:gridCol>
                <a:gridCol w="1456344">
                  <a:extLst>
                    <a:ext uri="{9D8B030D-6E8A-4147-A177-3AD203B41FA5}">
                      <a16:colId xmlns:a16="http://schemas.microsoft.com/office/drawing/2014/main" val="4051969910"/>
                    </a:ext>
                  </a:extLst>
                </a:gridCol>
                <a:gridCol w="1456344">
                  <a:extLst>
                    <a:ext uri="{9D8B030D-6E8A-4147-A177-3AD203B41FA5}">
                      <a16:colId xmlns:a16="http://schemas.microsoft.com/office/drawing/2014/main" val="2370043269"/>
                    </a:ext>
                  </a:extLst>
                </a:gridCol>
              </a:tblGrid>
              <a:tr h="658408">
                <a:tc>
                  <a:txBody>
                    <a:bodyPr/>
                    <a:lstStyle/>
                    <a:p>
                      <a:pPr algn="ctr"/>
                      <a:r>
                        <a:rPr lang="en-US" altLang="zh-TW" sz="2000" dirty="0"/>
                        <a:t>N(%)</a:t>
                      </a:r>
                      <a:endParaRPr lang="zh-TW" altLang="en-US" sz="2000" dirty="0"/>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未中風</a:t>
                      </a:r>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腦出血</a:t>
                      </a:r>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腦缺血</a:t>
                      </a:r>
                    </a:p>
                  </a:txBody>
                  <a:tcPr/>
                </a:tc>
                <a:extLst>
                  <a:ext uri="{0D108BD9-81ED-4DB2-BD59-A6C34878D82A}">
                    <a16:rowId xmlns:a16="http://schemas.microsoft.com/office/drawing/2014/main" val="4009116157"/>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未中風</a:t>
                      </a:r>
                      <a:r>
                        <a:rPr lang="en-US" altLang="zh-TW" sz="2000" dirty="0">
                          <a:latin typeface="Microsoft JhengHei" panose="020B0604030504040204" pitchFamily="34" charset="-120"/>
                          <a:ea typeface="Microsoft JhengHei" panose="020B0604030504040204" pitchFamily="34" charset="-120"/>
                        </a:rPr>
                        <a:t> 74</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26 (35.1)</a:t>
                      </a:r>
                      <a:endParaRPr lang="zh-TW" altLang="en-US" sz="2000" dirty="0"/>
                    </a:p>
                  </a:txBody>
                  <a:tcPr/>
                </a:tc>
                <a:tc>
                  <a:txBody>
                    <a:bodyPr/>
                    <a:lstStyle/>
                    <a:p>
                      <a:pPr algn="ctr"/>
                      <a:r>
                        <a:rPr lang="en-US" altLang="zh-TW" sz="2000" dirty="0"/>
                        <a:t>9 (12.2)</a:t>
                      </a:r>
                      <a:endParaRPr lang="zh-TW" altLang="en-US" sz="2000" dirty="0"/>
                    </a:p>
                  </a:txBody>
                  <a:tcPr/>
                </a:tc>
                <a:tc>
                  <a:txBody>
                    <a:bodyPr/>
                    <a:lstStyle/>
                    <a:p>
                      <a:pPr algn="ctr"/>
                      <a:r>
                        <a:rPr lang="en-US" altLang="zh-TW" sz="2000" dirty="0"/>
                        <a:t>39 (52.7)</a:t>
                      </a:r>
                      <a:endParaRPr lang="zh-TW" altLang="en-US" sz="2000" dirty="0"/>
                    </a:p>
                  </a:txBody>
                  <a:tcPr/>
                </a:tc>
                <a:extLst>
                  <a:ext uri="{0D108BD9-81ED-4DB2-BD59-A6C34878D82A}">
                    <a16:rowId xmlns:a16="http://schemas.microsoft.com/office/drawing/2014/main" val="4005479469"/>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腦出血</a:t>
                      </a:r>
                      <a:r>
                        <a:rPr lang="en-US" altLang="zh-TW" sz="2000" dirty="0">
                          <a:latin typeface="Microsoft JhengHei" panose="020B0604030504040204" pitchFamily="34" charset="-120"/>
                          <a:ea typeface="Microsoft JhengHei" panose="020B0604030504040204" pitchFamily="34" charset="-120"/>
                        </a:rPr>
                        <a:t> 30</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5 (17.2)</a:t>
                      </a:r>
                      <a:endParaRPr lang="zh-TW" altLang="en-US" sz="2000" dirty="0"/>
                    </a:p>
                  </a:txBody>
                  <a:tcPr/>
                </a:tc>
                <a:tc>
                  <a:txBody>
                    <a:bodyPr/>
                    <a:lstStyle/>
                    <a:p>
                      <a:pPr algn="ctr"/>
                      <a:r>
                        <a:rPr lang="en-US" altLang="zh-TW" sz="2000" dirty="0"/>
                        <a:t>8 (27.6)</a:t>
                      </a:r>
                      <a:endParaRPr lang="zh-TW" altLang="en-US" sz="2000" dirty="0"/>
                    </a:p>
                  </a:txBody>
                  <a:tcPr/>
                </a:tc>
                <a:tc>
                  <a:txBody>
                    <a:bodyPr/>
                    <a:lstStyle/>
                    <a:p>
                      <a:pPr algn="ctr"/>
                      <a:r>
                        <a:rPr lang="en-US" altLang="zh-TW" sz="2000" dirty="0"/>
                        <a:t>17 (55.2)</a:t>
                      </a:r>
                      <a:endParaRPr lang="zh-TW" altLang="en-US" sz="2000" dirty="0"/>
                    </a:p>
                  </a:txBody>
                  <a:tcPr/>
                </a:tc>
                <a:extLst>
                  <a:ext uri="{0D108BD9-81ED-4DB2-BD59-A6C34878D82A}">
                    <a16:rowId xmlns:a16="http://schemas.microsoft.com/office/drawing/2014/main" val="2975385688"/>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腦缺血</a:t>
                      </a:r>
                      <a:r>
                        <a:rPr lang="en-US" altLang="zh-TW" sz="2000" dirty="0">
                          <a:latin typeface="Microsoft JhengHei" panose="020B0604030504040204" pitchFamily="34" charset="-120"/>
                          <a:ea typeface="Microsoft JhengHei" panose="020B0604030504040204" pitchFamily="34" charset="-120"/>
                        </a:rPr>
                        <a:t> 138</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46 (33.3)</a:t>
                      </a:r>
                      <a:endParaRPr lang="zh-TW" altLang="en-US" sz="2000" dirty="0"/>
                    </a:p>
                  </a:txBody>
                  <a:tcPr/>
                </a:tc>
                <a:tc>
                  <a:txBody>
                    <a:bodyPr/>
                    <a:lstStyle/>
                    <a:p>
                      <a:pPr algn="ctr"/>
                      <a:r>
                        <a:rPr lang="en-US" altLang="zh-TW" sz="2000" dirty="0"/>
                        <a:t>31 (22.5)</a:t>
                      </a:r>
                      <a:endParaRPr lang="zh-TW" altLang="en-US" sz="2000" dirty="0"/>
                    </a:p>
                  </a:txBody>
                  <a:tcPr/>
                </a:tc>
                <a:tc>
                  <a:txBody>
                    <a:bodyPr/>
                    <a:lstStyle/>
                    <a:p>
                      <a:pPr algn="ctr"/>
                      <a:r>
                        <a:rPr lang="en-US" altLang="zh-TW" sz="2000" dirty="0"/>
                        <a:t>61 (44.2)</a:t>
                      </a:r>
                      <a:endParaRPr lang="zh-TW" altLang="en-US" sz="2000" dirty="0"/>
                    </a:p>
                  </a:txBody>
                  <a:tcPr/>
                </a:tc>
                <a:extLst>
                  <a:ext uri="{0D108BD9-81ED-4DB2-BD59-A6C34878D82A}">
                    <a16:rowId xmlns:a16="http://schemas.microsoft.com/office/drawing/2014/main" val="2505154376"/>
                  </a:ext>
                </a:extLst>
              </a:tr>
            </a:tbl>
          </a:graphicData>
        </a:graphic>
      </p:graphicFrame>
      <p:sp>
        <p:nvSpPr>
          <p:cNvPr id="10" name="文字方塊 9">
            <a:extLst>
              <a:ext uri="{FF2B5EF4-FFF2-40B4-BE49-F238E27FC236}">
                <a16:creationId xmlns:a16="http://schemas.microsoft.com/office/drawing/2014/main" id="{377C72E1-B4DE-DE3C-53E9-F42B6A9B8C6E}"/>
              </a:ext>
            </a:extLst>
          </p:cNvPr>
          <p:cNvSpPr txBox="1"/>
          <p:nvPr/>
        </p:nvSpPr>
        <p:spPr>
          <a:xfrm>
            <a:off x="8286725" y="2627679"/>
            <a:ext cx="2557848" cy="369332"/>
          </a:xfrm>
          <a:prstGeom prst="rect">
            <a:avLst/>
          </a:prstGeom>
          <a:noFill/>
        </p:spPr>
        <p:txBody>
          <a:bodyPr wrap="square">
            <a:spAutoFit/>
          </a:bodyPr>
          <a:lstStyle/>
          <a:p>
            <a:r>
              <a:rPr kumimoji="1" lang="en-US" altLang="zh-TW"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Prediction by model</a:t>
            </a:r>
            <a:endParaRPr kumimoji="1" lang="zh-TW" altLang="en-US"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9" name="圓角矩形 8">
            <a:extLst>
              <a:ext uri="{FF2B5EF4-FFF2-40B4-BE49-F238E27FC236}">
                <a16:creationId xmlns:a16="http://schemas.microsoft.com/office/drawing/2014/main" id="{9B3C9783-C304-D0F0-73E9-A3CDE9F7F2E1}"/>
              </a:ext>
            </a:extLst>
          </p:cNvPr>
          <p:cNvSpPr/>
          <p:nvPr/>
        </p:nvSpPr>
        <p:spPr>
          <a:xfrm>
            <a:off x="1842320" y="3804642"/>
            <a:ext cx="1427704" cy="662152"/>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圓角矩形 10">
            <a:extLst>
              <a:ext uri="{FF2B5EF4-FFF2-40B4-BE49-F238E27FC236}">
                <a16:creationId xmlns:a16="http://schemas.microsoft.com/office/drawing/2014/main" id="{CA71A9FD-952E-F6F2-172A-E436D2F118F6}"/>
              </a:ext>
            </a:extLst>
          </p:cNvPr>
          <p:cNvSpPr/>
          <p:nvPr/>
        </p:nvSpPr>
        <p:spPr>
          <a:xfrm>
            <a:off x="3276610" y="4467754"/>
            <a:ext cx="1427704" cy="662152"/>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2" name="圓角矩形 11">
            <a:extLst>
              <a:ext uri="{FF2B5EF4-FFF2-40B4-BE49-F238E27FC236}">
                <a16:creationId xmlns:a16="http://schemas.microsoft.com/office/drawing/2014/main" id="{A66996F0-E699-C967-6F14-C83BB7558F45}"/>
              </a:ext>
            </a:extLst>
          </p:cNvPr>
          <p:cNvSpPr/>
          <p:nvPr/>
        </p:nvSpPr>
        <p:spPr>
          <a:xfrm>
            <a:off x="4767004" y="5121458"/>
            <a:ext cx="1427704" cy="662152"/>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3" name="圓角矩形 12">
            <a:extLst>
              <a:ext uri="{FF2B5EF4-FFF2-40B4-BE49-F238E27FC236}">
                <a16:creationId xmlns:a16="http://schemas.microsoft.com/office/drawing/2014/main" id="{205DD678-5C84-59BD-606E-5A3BAE04572E}"/>
              </a:ext>
            </a:extLst>
          </p:cNvPr>
          <p:cNvSpPr/>
          <p:nvPr/>
        </p:nvSpPr>
        <p:spPr>
          <a:xfrm>
            <a:off x="7851608" y="3803682"/>
            <a:ext cx="1427704" cy="662152"/>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4" name="圓角矩形 13">
            <a:extLst>
              <a:ext uri="{FF2B5EF4-FFF2-40B4-BE49-F238E27FC236}">
                <a16:creationId xmlns:a16="http://schemas.microsoft.com/office/drawing/2014/main" id="{88A81268-75EB-5BF5-1B8C-AAF869FFF7F8}"/>
              </a:ext>
            </a:extLst>
          </p:cNvPr>
          <p:cNvSpPr/>
          <p:nvPr/>
        </p:nvSpPr>
        <p:spPr>
          <a:xfrm>
            <a:off x="10735656" y="5140038"/>
            <a:ext cx="1427704" cy="662152"/>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圓角矩形 14">
            <a:extLst>
              <a:ext uri="{FF2B5EF4-FFF2-40B4-BE49-F238E27FC236}">
                <a16:creationId xmlns:a16="http://schemas.microsoft.com/office/drawing/2014/main" id="{2434ECE0-3B5E-E6D7-08F1-F15D79A73216}"/>
              </a:ext>
            </a:extLst>
          </p:cNvPr>
          <p:cNvSpPr/>
          <p:nvPr/>
        </p:nvSpPr>
        <p:spPr>
          <a:xfrm>
            <a:off x="9279312" y="4480942"/>
            <a:ext cx="1427704" cy="662152"/>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6" name="文字方塊 15">
            <a:extLst>
              <a:ext uri="{FF2B5EF4-FFF2-40B4-BE49-F238E27FC236}">
                <a16:creationId xmlns:a16="http://schemas.microsoft.com/office/drawing/2014/main" id="{30B93AD3-D1D4-15BC-C7FD-5FAAC8F65E46}"/>
              </a:ext>
            </a:extLst>
          </p:cNvPr>
          <p:cNvSpPr txBox="1"/>
          <p:nvPr/>
        </p:nvSpPr>
        <p:spPr>
          <a:xfrm>
            <a:off x="8286724" y="6047386"/>
            <a:ext cx="2557848" cy="369332"/>
          </a:xfrm>
          <a:prstGeom prst="rect">
            <a:avLst/>
          </a:prstGeom>
          <a:noFill/>
        </p:spPr>
        <p:txBody>
          <a:bodyPr wrap="square">
            <a:spAutoFit/>
          </a:bodyPr>
          <a:lstStyle/>
          <a:p>
            <a:r>
              <a:rPr kumimoji="1" lang="en-US" altLang="zh-TW"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Accuracy: 0.394</a:t>
            </a:r>
            <a:endParaRPr kumimoji="1" lang="zh-TW" altLang="en-US"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7" name="文字方塊 16">
            <a:extLst>
              <a:ext uri="{FF2B5EF4-FFF2-40B4-BE49-F238E27FC236}">
                <a16:creationId xmlns:a16="http://schemas.microsoft.com/office/drawing/2014/main" id="{167E89A0-E7D2-D73A-2814-D3057099BD7D}"/>
              </a:ext>
            </a:extLst>
          </p:cNvPr>
          <p:cNvSpPr txBox="1"/>
          <p:nvPr/>
        </p:nvSpPr>
        <p:spPr>
          <a:xfrm>
            <a:off x="2658766" y="6048321"/>
            <a:ext cx="2557848" cy="369332"/>
          </a:xfrm>
          <a:prstGeom prst="rect">
            <a:avLst/>
          </a:prstGeom>
          <a:noFill/>
        </p:spPr>
        <p:txBody>
          <a:bodyPr wrap="square">
            <a:spAutoFit/>
          </a:bodyPr>
          <a:lstStyle/>
          <a:p>
            <a:r>
              <a:rPr kumimoji="1" lang="en-US" altLang="zh-TW"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Accuracy: 0.523</a:t>
            </a:r>
            <a:endParaRPr kumimoji="1" lang="zh-TW" altLang="en-US"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Tree>
    <p:extLst>
      <p:ext uri="{BB962C8B-B14F-4D97-AF65-F5344CB8AC3E}">
        <p14:creationId xmlns:p14="http://schemas.microsoft.com/office/powerpoint/2010/main" val="1961180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CNN</a:t>
            </a:r>
            <a:r>
              <a:rPr kumimoji="1" lang="zh-TW" altLang="en-US" b="1" dirty="0">
                <a:solidFill>
                  <a:schemeClr val="bg1"/>
                </a:solidFill>
                <a:latin typeface="Arial" panose="020B0604020202020204" pitchFamily="34" charset="0"/>
                <a:cs typeface="Arial" panose="020B0604020202020204" pitchFamily="34" charset="0"/>
              </a:rPr>
              <a:t> </a:t>
            </a:r>
            <a:r>
              <a:rPr kumimoji="1" lang="en-US" altLang="zh-TW" b="1" dirty="0">
                <a:solidFill>
                  <a:schemeClr val="bg1"/>
                </a:solidFill>
                <a:latin typeface="Arial" panose="020B0604020202020204" pitchFamily="34" charset="0"/>
                <a:cs typeface="Arial" panose="020B0604020202020204" pitchFamily="34" charset="0"/>
              </a:rPr>
              <a:t>model </a:t>
            </a:r>
            <a:r>
              <a:rPr kumimoji="1" lang="zh-TW" altLang="en-US"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rPr>
              <a:t>檢定</a:t>
            </a:r>
            <a:r>
              <a:rPr kumimoji="1" lang="en-US" altLang="zh-TW"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rPr>
              <a:t> </a:t>
            </a:r>
            <a:endParaRPr kumimoji="1" lang="zh-TW" altLang="en-US"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endParaRPr>
          </a:p>
        </p:txBody>
      </p:sp>
      <p:graphicFrame>
        <p:nvGraphicFramePr>
          <p:cNvPr id="5" name="表格 4">
            <a:extLst>
              <a:ext uri="{FF2B5EF4-FFF2-40B4-BE49-F238E27FC236}">
                <a16:creationId xmlns:a16="http://schemas.microsoft.com/office/drawing/2014/main" id="{25EBEF72-213B-9903-9A2B-832784D9A1FA}"/>
              </a:ext>
            </a:extLst>
          </p:cNvPr>
          <p:cNvGraphicFramePr>
            <a:graphicFrameLocks noGrp="1"/>
          </p:cNvGraphicFramePr>
          <p:nvPr>
            <p:extLst>
              <p:ext uri="{D42A27DB-BD31-4B8C-83A1-F6EECF244321}">
                <p14:modId xmlns:p14="http://schemas.microsoft.com/office/powerpoint/2010/main" val="1267198445"/>
              </p:ext>
            </p:extLst>
          </p:nvPr>
        </p:nvGraphicFramePr>
        <p:xfrm>
          <a:off x="6280667" y="2964921"/>
          <a:ext cx="5825376" cy="2633632"/>
        </p:xfrm>
        <a:graphic>
          <a:graphicData uri="http://schemas.openxmlformats.org/drawingml/2006/table">
            <a:tbl>
              <a:tblPr firstRow="1" bandRow="1">
                <a:tableStyleId>{8A107856-5554-42FB-B03E-39F5DBC370BA}</a:tableStyleId>
              </a:tblPr>
              <a:tblGrid>
                <a:gridCol w="1456344">
                  <a:extLst>
                    <a:ext uri="{9D8B030D-6E8A-4147-A177-3AD203B41FA5}">
                      <a16:colId xmlns:a16="http://schemas.microsoft.com/office/drawing/2014/main" val="516902240"/>
                    </a:ext>
                  </a:extLst>
                </a:gridCol>
                <a:gridCol w="1456344">
                  <a:extLst>
                    <a:ext uri="{9D8B030D-6E8A-4147-A177-3AD203B41FA5}">
                      <a16:colId xmlns:a16="http://schemas.microsoft.com/office/drawing/2014/main" val="499670940"/>
                    </a:ext>
                  </a:extLst>
                </a:gridCol>
                <a:gridCol w="1456344">
                  <a:extLst>
                    <a:ext uri="{9D8B030D-6E8A-4147-A177-3AD203B41FA5}">
                      <a16:colId xmlns:a16="http://schemas.microsoft.com/office/drawing/2014/main" val="4051969910"/>
                    </a:ext>
                  </a:extLst>
                </a:gridCol>
                <a:gridCol w="1456344">
                  <a:extLst>
                    <a:ext uri="{9D8B030D-6E8A-4147-A177-3AD203B41FA5}">
                      <a16:colId xmlns:a16="http://schemas.microsoft.com/office/drawing/2014/main" val="2370043269"/>
                    </a:ext>
                  </a:extLst>
                </a:gridCol>
              </a:tblGrid>
              <a:tr h="658408">
                <a:tc>
                  <a:txBody>
                    <a:bodyPr/>
                    <a:lstStyle/>
                    <a:p>
                      <a:pPr algn="ctr"/>
                      <a:r>
                        <a:rPr lang="en-US" altLang="zh-TW" sz="2000" dirty="0"/>
                        <a:t>N(%)</a:t>
                      </a:r>
                      <a:endParaRPr lang="zh-TW" altLang="en-US" sz="2000" dirty="0"/>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未中風</a:t>
                      </a:r>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腦出血</a:t>
                      </a:r>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腦缺血</a:t>
                      </a:r>
                    </a:p>
                  </a:txBody>
                  <a:tcPr/>
                </a:tc>
                <a:extLst>
                  <a:ext uri="{0D108BD9-81ED-4DB2-BD59-A6C34878D82A}">
                    <a16:rowId xmlns:a16="http://schemas.microsoft.com/office/drawing/2014/main" val="4009116157"/>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未中風</a:t>
                      </a:r>
                      <a:r>
                        <a:rPr lang="en-US" altLang="zh-TW" sz="2000" dirty="0">
                          <a:latin typeface="Microsoft JhengHei" panose="020B0604030504040204" pitchFamily="34" charset="-120"/>
                          <a:ea typeface="Microsoft JhengHei" panose="020B0604030504040204" pitchFamily="34" charset="-120"/>
                        </a:rPr>
                        <a:t> 74</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12 (16.2)</a:t>
                      </a:r>
                      <a:endParaRPr lang="zh-TW" altLang="en-US" sz="2000" dirty="0"/>
                    </a:p>
                  </a:txBody>
                  <a:tcPr/>
                </a:tc>
                <a:tc>
                  <a:txBody>
                    <a:bodyPr/>
                    <a:lstStyle/>
                    <a:p>
                      <a:pPr algn="ctr"/>
                      <a:r>
                        <a:rPr lang="en-US" altLang="zh-TW" sz="2000" dirty="0"/>
                        <a:t>3 (4.1)</a:t>
                      </a:r>
                      <a:endParaRPr lang="zh-TW" altLang="en-US" sz="2000" dirty="0"/>
                    </a:p>
                  </a:txBody>
                  <a:tcPr/>
                </a:tc>
                <a:tc>
                  <a:txBody>
                    <a:bodyPr/>
                    <a:lstStyle/>
                    <a:p>
                      <a:pPr algn="ctr"/>
                      <a:r>
                        <a:rPr lang="en-US" altLang="zh-TW" sz="2000" dirty="0"/>
                        <a:t>59 (79.7)</a:t>
                      </a:r>
                      <a:endParaRPr lang="zh-TW" altLang="en-US" sz="2000" dirty="0"/>
                    </a:p>
                  </a:txBody>
                  <a:tcPr/>
                </a:tc>
                <a:extLst>
                  <a:ext uri="{0D108BD9-81ED-4DB2-BD59-A6C34878D82A}">
                    <a16:rowId xmlns:a16="http://schemas.microsoft.com/office/drawing/2014/main" val="4005479469"/>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腦出血</a:t>
                      </a:r>
                      <a:r>
                        <a:rPr lang="en-US" altLang="zh-TW" sz="2000" dirty="0">
                          <a:latin typeface="Microsoft JhengHei" panose="020B0604030504040204" pitchFamily="34" charset="-120"/>
                          <a:ea typeface="Microsoft JhengHei" panose="020B0604030504040204" pitchFamily="34" charset="-120"/>
                        </a:rPr>
                        <a:t> 30</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3 (10.0)</a:t>
                      </a:r>
                      <a:endParaRPr lang="zh-TW" altLang="en-US" sz="2000" dirty="0"/>
                    </a:p>
                  </a:txBody>
                  <a:tcPr/>
                </a:tc>
                <a:tc>
                  <a:txBody>
                    <a:bodyPr/>
                    <a:lstStyle/>
                    <a:p>
                      <a:pPr algn="ctr"/>
                      <a:r>
                        <a:rPr lang="en-US" altLang="zh-TW" sz="2000" dirty="0"/>
                        <a:t>0 (0)</a:t>
                      </a:r>
                      <a:endParaRPr lang="zh-TW" altLang="en-US" sz="2000" dirty="0"/>
                    </a:p>
                  </a:txBody>
                  <a:tcPr/>
                </a:tc>
                <a:tc>
                  <a:txBody>
                    <a:bodyPr/>
                    <a:lstStyle/>
                    <a:p>
                      <a:pPr algn="ctr"/>
                      <a:r>
                        <a:rPr lang="en-US" altLang="zh-TW" sz="2000" dirty="0"/>
                        <a:t>27 (90.0)</a:t>
                      </a:r>
                      <a:endParaRPr lang="zh-TW" altLang="en-US" sz="2000" dirty="0"/>
                    </a:p>
                  </a:txBody>
                  <a:tcPr/>
                </a:tc>
                <a:extLst>
                  <a:ext uri="{0D108BD9-81ED-4DB2-BD59-A6C34878D82A}">
                    <a16:rowId xmlns:a16="http://schemas.microsoft.com/office/drawing/2014/main" val="2975385688"/>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腦缺血</a:t>
                      </a:r>
                      <a:r>
                        <a:rPr lang="en-US" altLang="zh-TW" sz="2000" dirty="0">
                          <a:latin typeface="Microsoft JhengHei" panose="020B0604030504040204" pitchFamily="34" charset="-120"/>
                          <a:ea typeface="Microsoft JhengHei" panose="020B0604030504040204" pitchFamily="34" charset="-120"/>
                        </a:rPr>
                        <a:t> 139</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21 (15.1)</a:t>
                      </a:r>
                      <a:endParaRPr lang="zh-TW" altLang="en-US" sz="2000" dirty="0"/>
                    </a:p>
                  </a:txBody>
                  <a:tcPr/>
                </a:tc>
                <a:tc>
                  <a:txBody>
                    <a:bodyPr/>
                    <a:lstStyle/>
                    <a:p>
                      <a:pPr algn="ctr"/>
                      <a:r>
                        <a:rPr lang="en-US" altLang="zh-TW" sz="2000" dirty="0"/>
                        <a:t>3 (2.2)</a:t>
                      </a:r>
                      <a:endParaRPr lang="zh-TW" altLang="en-US" sz="2000" dirty="0"/>
                    </a:p>
                  </a:txBody>
                  <a:tcPr/>
                </a:tc>
                <a:tc>
                  <a:txBody>
                    <a:bodyPr/>
                    <a:lstStyle/>
                    <a:p>
                      <a:pPr algn="ctr"/>
                      <a:r>
                        <a:rPr lang="en-US" altLang="zh-TW" sz="2000" dirty="0"/>
                        <a:t>115 (82.7)</a:t>
                      </a:r>
                      <a:endParaRPr lang="zh-TW" altLang="en-US" sz="2000" dirty="0"/>
                    </a:p>
                  </a:txBody>
                  <a:tcPr/>
                </a:tc>
                <a:extLst>
                  <a:ext uri="{0D108BD9-81ED-4DB2-BD59-A6C34878D82A}">
                    <a16:rowId xmlns:a16="http://schemas.microsoft.com/office/drawing/2014/main" val="2505154376"/>
                  </a:ext>
                </a:extLst>
              </a:tr>
            </a:tbl>
          </a:graphicData>
        </a:graphic>
      </p:graphicFrame>
      <p:sp>
        <p:nvSpPr>
          <p:cNvPr id="9" name="文字方塊 8">
            <a:extLst>
              <a:ext uri="{FF2B5EF4-FFF2-40B4-BE49-F238E27FC236}">
                <a16:creationId xmlns:a16="http://schemas.microsoft.com/office/drawing/2014/main" id="{37866038-1C31-A3DB-8CD7-94C2427D1F02}"/>
              </a:ext>
            </a:extLst>
          </p:cNvPr>
          <p:cNvSpPr txBox="1"/>
          <p:nvPr/>
        </p:nvSpPr>
        <p:spPr>
          <a:xfrm rot="16200000">
            <a:off x="5241325" y="4099010"/>
            <a:ext cx="1709351" cy="369332"/>
          </a:xfrm>
          <a:prstGeom prst="rect">
            <a:avLst/>
          </a:prstGeom>
          <a:noFill/>
        </p:spPr>
        <p:txBody>
          <a:bodyPr wrap="square">
            <a:spAutoFit/>
          </a:bodyPr>
          <a:lstStyle/>
          <a:p>
            <a:r>
              <a:rPr kumimoji="1" lang="en-US" altLang="zh-TW"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True label</a:t>
            </a:r>
            <a:endParaRPr kumimoji="1" lang="zh-TW" altLang="en-US"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0" name="文字方塊 9">
            <a:extLst>
              <a:ext uri="{FF2B5EF4-FFF2-40B4-BE49-F238E27FC236}">
                <a16:creationId xmlns:a16="http://schemas.microsoft.com/office/drawing/2014/main" id="{E34F4983-4083-02ED-6B36-670EA0893AD7}"/>
              </a:ext>
            </a:extLst>
          </p:cNvPr>
          <p:cNvSpPr txBox="1"/>
          <p:nvPr/>
        </p:nvSpPr>
        <p:spPr>
          <a:xfrm>
            <a:off x="8200768" y="2442622"/>
            <a:ext cx="2557848" cy="369332"/>
          </a:xfrm>
          <a:prstGeom prst="rect">
            <a:avLst/>
          </a:prstGeom>
          <a:noFill/>
        </p:spPr>
        <p:txBody>
          <a:bodyPr wrap="square">
            <a:spAutoFit/>
          </a:bodyPr>
          <a:lstStyle/>
          <a:p>
            <a:r>
              <a:rPr kumimoji="1" lang="en-US" altLang="zh-TW"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Prediction by model</a:t>
            </a:r>
            <a:endParaRPr kumimoji="1" lang="zh-TW" altLang="en-US"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1" name="圓角矩形 10">
            <a:extLst>
              <a:ext uri="{FF2B5EF4-FFF2-40B4-BE49-F238E27FC236}">
                <a16:creationId xmlns:a16="http://schemas.microsoft.com/office/drawing/2014/main" id="{1F046422-C0C2-1111-B746-DC8D221A7156}"/>
              </a:ext>
            </a:extLst>
          </p:cNvPr>
          <p:cNvSpPr/>
          <p:nvPr/>
        </p:nvSpPr>
        <p:spPr>
          <a:xfrm>
            <a:off x="7777648" y="3619585"/>
            <a:ext cx="1371600" cy="662152"/>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2" name="圓角矩形 11">
            <a:extLst>
              <a:ext uri="{FF2B5EF4-FFF2-40B4-BE49-F238E27FC236}">
                <a16:creationId xmlns:a16="http://schemas.microsoft.com/office/drawing/2014/main" id="{31BF4688-6A14-0ABE-6E3F-DEBC9195965B}"/>
              </a:ext>
            </a:extLst>
          </p:cNvPr>
          <p:cNvSpPr/>
          <p:nvPr/>
        </p:nvSpPr>
        <p:spPr>
          <a:xfrm>
            <a:off x="9193354" y="3597937"/>
            <a:ext cx="2880577" cy="662152"/>
          </a:xfrm>
          <a:prstGeom prst="roundRect">
            <a:avLst/>
          </a:prstGeom>
          <a:solidFill>
            <a:schemeClr val="accent4">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3" name="圓角矩形 12">
            <a:extLst>
              <a:ext uri="{FF2B5EF4-FFF2-40B4-BE49-F238E27FC236}">
                <a16:creationId xmlns:a16="http://schemas.microsoft.com/office/drawing/2014/main" id="{BCAF70BF-5136-409E-55BD-27F58E971BB2}"/>
              </a:ext>
            </a:extLst>
          </p:cNvPr>
          <p:cNvSpPr/>
          <p:nvPr/>
        </p:nvSpPr>
        <p:spPr>
          <a:xfrm>
            <a:off x="7777648" y="4292917"/>
            <a:ext cx="1371600" cy="1305635"/>
          </a:xfrm>
          <a:prstGeom prst="roundRect">
            <a:avLst/>
          </a:prstGeom>
          <a:solidFill>
            <a:schemeClr val="accent6">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 name="圓角矩形 1">
            <a:extLst>
              <a:ext uri="{FF2B5EF4-FFF2-40B4-BE49-F238E27FC236}">
                <a16:creationId xmlns:a16="http://schemas.microsoft.com/office/drawing/2014/main" id="{09A89B3F-3EA6-383C-6DED-86FE841340BD}"/>
              </a:ext>
            </a:extLst>
          </p:cNvPr>
          <p:cNvSpPr/>
          <p:nvPr/>
        </p:nvSpPr>
        <p:spPr>
          <a:xfrm>
            <a:off x="9193354" y="4292917"/>
            <a:ext cx="2880577" cy="1305635"/>
          </a:xfrm>
          <a:prstGeom prst="roundRect">
            <a:avLst/>
          </a:prstGeom>
          <a:solidFill>
            <a:schemeClr val="bg1">
              <a:lumMod val="6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7" name="圓角矩形 6">
            <a:extLst>
              <a:ext uri="{FF2B5EF4-FFF2-40B4-BE49-F238E27FC236}">
                <a16:creationId xmlns:a16="http://schemas.microsoft.com/office/drawing/2014/main" id="{3E2B1CAC-453F-1E01-379B-9F7A11ADEA84}"/>
              </a:ext>
            </a:extLst>
          </p:cNvPr>
          <p:cNvSpPr/>
          <p:nvPr/>
        </p:nvSpPr>
        <p:spPr>
          <a:xfrm>
            <a:off x="6280667" y="1458566"/>
            <a:ext cx="1371600" cy="662152"/>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rgbClr val="C00000"/>
                </a:solidFill>
                <a:latin typeface="Arial" panose="020B0604020202020204" pitchFamily="34" charset="0"/>
                <a:cs typeface="Arial" panose="020B0604020202020204" pitchFamily="34" charset="0"/>
              </a:rPr>
              <a:t>True positive</a:t>
            </a:r>
            <a:endParaRPr kumimoji="1" lang="zh-TW" altLang="en-US" dirty="0">
              <a:solidFill>
                <a:srgbClr val="C00000"/>
              </a:solidFill>
              <a:latin typeface="Arial" panose="020B0604020202020204" pitchFamily="34" charset="0"/>
              <a:cs typeface="Arial" panose="020B0604020202020204" pitchFamily="34" charset="0"/>
            </a:endParaRPr>
          </a:p>
        </p:txBody>
      </p:sp>
      <p:sp>
        <p:nvSpPr>
          <p:cNvPr id="14" name="圓角矩形 13">
            <a:extLst>
              <a:ext uri="{FF2B5EF4-FFF2-40B4-BE49-F238E27FC236}">
                <a16:creationId xmlns:a16="http://schemas.microsoft.com/office/drawing/2014/main" id="{947E1238-70B1-E892-16DC-EC2DD625F7E8}"/>
              </a:ext>
            </a:extLst>
          </p:cNvPr>
          <p:cNvSpPr/>
          <p:nvPr/>
        </p:nvSpPr>
        <p:spPr>
          <a:xfrm>
            <a:off x="7777649" y="1463962"/>
            <a:ext cx="1371600" cy="662152"/>
          </a:xfrm>
          <a:prstGeom prst="roundRect">
            <a:avLst/>
          </a:prstGeom>
          <a:solidFill>
            <a:schemeClr val="accent4">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rgbClr val="C00000"/>
                </a:solidFill>
                <a:latin typeface="Arial" panose="020B0604020202020204" pitchFamily="34" charset="0"/>
                <a:cs typeface="Arial" panose="020B0604020202020204" pitchFamily="34" charset="0"/>
              </a:rPr>
              <a:t>False negative</a:t>
            </a:r>
            <a:endParaRPr kumimoji="1" lang="zh-TW" altLang="en-US" dirty="0">
              <a:solidFill>
                <a:srgbClr val="C00000"/>
              </a:solidFill>
              <a:latin typeface="Arial" panose="020B0604020202020204" pitchFamily="34" charset="0"/>
              <a:cs typeface="Arial" panose="020B0604020202020204" pitchFamily="34" charset="0"/>
            </a:endParaRPr>
          </a:p>
        </p:txBody>
      </p:sp>
      <p:sp>
        <p:nvSpPr>
          <p:cNvPr id="15" name="圓角矩形 14">
            <a:extLst>
              <a:ext uri="{FF2B5EF4-FFF2-40B4-BE49-F238E27FC236}">
                <a16:creationId xmlns:a16="http://schemas.microsoft.com/office/drawing/2014/main" id="{2920F898-11F6-E5CD-8EAE-AF0E1B8AB8D6}"/>
              </a:ext>
            </a:extLst>
          </p:cNvPr>
          <p:cNvSpPr/>
          <p:nvPr/>
        </p:nvSpPr>
        <p:spPr>
          <a:xfrm>
            <a:off x="9274631" y="1463243"/>
            <a:ext cx="1371600" cy="657476"/>
          </a:xfrm>
          <a:prstGeom prst="roundRect">
            <a:avLst/>
          </a:prstGeom>
          <a:solidFill>
            <a:schemeClr val="accent6">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rgbClr val="C00000"/>
                </a:solidFill>
                <a:latin typeface="Arial" panose="020B0604020202020204" pitchFamily="34" charset="0"/>
                <a:cs typeface="Arial" panose="020B0604020202020204" pitchFamily="34" charset="0"/>
              </a:rPr>
              <a:t>False positive</a:t>
            </a:r>
            <a:endParaRPr kumimoji="1" lang="zh-TW" altLang="en-US" dirty="0">
              <a:solidFill>
                <a:srgbClr val="C00000"/>
              </a:solidFill>
              <a:latin typeface="Arial" panose="020B0604020202020204" pitchFamily="34" charset="0"/>
              <a:cs typeface="Arial" panose="020B0604020202020204" pitchFamily="34" charset="0"/>
            </a:endParaRPr>
          </a:p>
        </p:txBody>
      </p:sp>
      <p:sp>
        <p:nvSpPr>
          <p:cNvPr id="16" name="圓角矩形 15">
            <a:extLst>
              <a:ext uri="{FF2B5EF4-FFF2-40B4-BE49-F238E27FC236}">
                <a16:creationId xmlns:a16="http://schemas.microsoft.com/office/drawing/2014/main" id="{B5938E7F-0129-F977-5ABA-77BD28D86F73}"/>
              </a:ext>
            </a:extLst>
          </p:cNvPr>
          <p:cNvSpPr/>
          <p:nvPr/>
        </p:nvSpPr>
        <p:spPr>
          <a:xfrm>
            <a:off x="10771614" y="1458567"/>
            <a:ext cx="1302318" cy="657476"/>
          </a:xfrm>
          <a:prstGeom prst="roundRect">
            <a:avLst/>
          </a:prstGeom>
          <a:solidFill>
            <a:schemeClr val="bg1">
              <a:lumMod val="6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rgbClr val="C00000"/>
                </a:solidFill>
                <a:latin typeface="Arial" panose="020B0604020202020204" pitchFamily="34" charset="0"/>
                <a:cs typeface="Arial" panose="020B0604020202020204" pitchFamily="34" charset="0"/>
              </a:rPr>
              <a:t>True negative</a:t>
            </a:r>
            <a:endParaRPr kumimoji="1" lang="zh-TW" altLang="en-US" dirty="0">
              <a:solidFill>
                <a:srgbClr val="C00000"/>
              </a:solidFill>
              <a:latin typeface="Arial" panose="020B0604020202020204" pitchFamily="34" charset="0"/>
              <a:cs typeface="Arial" panose="020B0604020202020204" pitchFamily="34" charset="0"/>
            </a:endParaRPr>
          </a:p>
        </p:txBody>
      </p:sp>
      <p:sp>
        <p:nvSpPr>
          <p:cNvPr id="18" name="文字方塊 17">
            <a:extLst>
              <a:ext uri="{FF2B5EF4-FFF2-40B4-BE49-F238E27FC236}">
                <a16:creationId xmlns:a16="http://schemas.microsoft.com/office/drawing/2014/main" id="{45F31372-853F-FAF3-15DD-4D663AB2013C}"/>
              </a:ext>
            </a:extLst>
          </p:cNvPr>
          <p:cNvSpPr txBox="1"/>
          <p:nvPr/>
        </p:nvSpPr>
        <p:spPr>
          <a:xfrm>
            <a:off x="0" y="1526722"/>
            <a:ext cx="1826141" cy="584775"/>
          </a:xfrm>
          <a:prstGeom prst="rect">
            <a:avLst/>
          </a:prstGeom>
          <a:noFill/>
        </p:spPr>
        <p:txBody>
          <a:bodyPr wrap="none" rtlCol="0">
            <a:spAutoFit/>
          </a:bodyPr>
          <a:lstStyle/>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未中風組</a:t>
            </a:r>
            <a:endPar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pic>
        <p:nvPicPr>
          <p:cNvPr id="8" name="圖片 7">
            <a:extLst>
              <a:ext uri="{FF2B5EF4-FFF2-40B4-BE49-F238E27FC236}">
                <a16:creationId xmlns:a16="http://schemas.microsoft.com/office/drawing/2014/main" id="{6E1AB4E2-F031-AE1C-93B8-9930FDBEF342}"/>
              </a:ext>
            </a:extLst>
          </p:cNvPr>
          <p:cNvPicPr>
            <a:picLocks noChangeAspect="1"/>
          </p:cNvPicPr>
          <p:nvPr/>
        </p:nvPicPr>
        <p:blipFill rotWithShape="1">
          <a:blip r:embed="rId3"/>
          <a:srcRect l="3217" r="2700"/>
          <a:stretch/>
        </p:blipFill>
        <p:spPr>
          <a:xfrm>
            <a:off x="1718238" y="1376893"/>
            <a:ext cx="4137739" cy="5270649"/>
          </a:xfrm>
          <a:prstGeom prst="rect">
            <a:avLst/>
          </a:prstGeom>
        </p:spPr>
      </p:pic>
    </p:spTree>
    <p:extLst>
      <p:ext uri="{BB962C8B-B14F-4D97-AF65-F5344CB8AC3E}">
        <p14:creationId xmlns:p14="http://schemas.microsoft.com/office/powerpoint/2010/main" val="415292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animBg="1"/>
      <p:bldP spid="12" grpId="0" animBg="1"/>
      <p:bldP spid="13" grpId="0" animBg="1"/>
      <p:bldP spid="2" grpId="0" animBg="1"/>
      <p:bldP spid="7" grpId="0" animBg="1"/>
      <p:bldP spid="14"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CNN</a:t>
            </a:r>
            <a:r>
              <a:rPr kumimoji="1" lang="zh-TW" altLang="en-US" b="1" dirty="0">
                <a:solidFill>
                  <a:schemeClr val="bg1"/>
                </a:solidFill>
                <a:latin typeface="Arial" panose="020B0604020202020204" pitchFamily="34" charset="0"/>
                <a:cs typeface="Arial" panose="020B0604020202020204" pitchFamily="34" charset="0"/>
              </a:rPr>
              <a:t> </a:t>
            </a:r>
            <a:r>
              <a:rPr kumimoji="1" lang="en-US" altLang="zh-TW" b="1" dirty="0">
                <a:solidFill>
                  <a:schemeClr val="bg1"/>
                </a:solidFill>
                <a:latin typeface="Arial" panose="020B0604020202020204" pitchFamily="34" charset="0"/>
                <a:cs typeface="Arial" panose="020B0604020202020204" pitchFamily="34" charset="0"/>
              </a:rPr>
              <a:t>model </a:t>
            </a:r>
            <a:r>
              <a:rPr kumimoji="1" lang="zh-TW" altLang="en-US"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rPr>
              <a:t>檢定</a:t>
            </a:r>
            <a:r>
              <a:rPr kumimoji="1" lang="en-US" altLang="zh-TW"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rPr>
              <a:t> </a:t>
            </a:r>
            <a:endParaRPr kumimoji="1" lang="zh-TW" altLang="en-US"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endParaRPr>
          </a:p>
        </p:txBody>
      </p:sp>
      <p:graphicFrame>
        <p:nvGraphicFramePr>
          <p:cNvPr id="5" name="表格 4">
            <a:extLst>
              <a:ext uri="{FF2B5EF4-FFF2-40B4-BE49-F238E27FC236}">
                <a16:creationId xmlns:a16="http://schemas.microsoft.com/office/drawing/2014/main" id="{25EBEF72-213B-9903-9A2B-832784D9A1FA}"/>
              </a:ext>
            </a:extLst>
          </p:cNvPr>
          <p:cNvGraphicFramePr>
            <a:graphicFrameLocks noGrp="1"/>
          </p:cNvGraphicFramePr>
          <p:nvPr>
            <p:extLst>
              <p:ext uri="{D42A27DB-BD31-4B8C-83A1-F6EECF244321}">
                <p14:modId xmlns:p14="http://schemas.microsoft.com/office/powerpoint/2010/main" val="3941579577"/>
              </p:ext>
            </p:extLst>
          </p:nvPr>
        </p:nvGraphicFramePr>
        <p:xfrm>
          <a:off x="6280667" y="2964921"/>
          <a:ext cx="5825376" cy="2633632"/>
        </p:xfrm>
        <a:graphic>
          <a:graphicData uri="http://schemas.openxmlformats.org/drawingml/2006/table">
            <a:tbl>
              <a:tblPr firstRow="1" bandRow="1">
                <a:tableStyleId>{8A107856-5554-42FB-B03E-39F5DBC370BA}</a:tableStyleId>
              </a:tblPr>
              <a:tblGrid>
                <a:gridCol w="1456344">
                  <a:extLst>
                    <a:ext uri="{9D8B030D-6E8A-4147-A177-3AD203B41FA5}">
                      <a16:colId xmlns:a16="http://schemas.microsoft.com/office/drawing/2014/main" val="516902240"/>
                    </a:ext>
                  </a:extLst>
                </a:gridCol>
                <a:gridCol w="1456344">
                  <a:extLst>
                    <a:ext uri="{9D8B030D-6E8A-4147-A177-3AD203B41FA5}">
                      <a16:colId xmlns:a16="http://schemas.microsoft.com/office/drawing/2014/main" val="499670940"/>
                    </a:ext>
                  </a:extLst>
                </a:gridCol>
                <a:gridCol w="1456344">
                  <a:extLst>
                    <a:ext uri="{9D8B030D-6E8A-4147-A177-3AD203B41FA5}">
                      <a16:colId xmlns:a16="http://schemas.microsoft.com/office/drawing/2014/main" val="4051969910"/>
                    </a:ext>
                  </a:extLst>
                </a:gridCol>
                <a:gridCol w="1456344">
                  <a:extLst>
                    <a:ext uri="{9D8B030D-6E8A-4147-A177-3AD203B41FA5}">
                      <a16:colId xmlns:a16="http://schemas.microsoft.com/office/drawing/2014/main" val="2370043269"/>
                    </a:ext>
                  </a:extLst>
                </a:gridCol>
              </a:tblGrid>
              <a:tr h="658408">
                <a:tc>
                  <a:txBody>
                    <a:bodyPr/>
                    <a:lstStyle/>
                    <a:p>
                      <a:pPr algn="ctr"/>
                      <a:r>
                        <a:rPr lang="en-US" altLang="zh-TW" sz="2000" dirty="0"/>
                        <a:t>N(%)</a:t>
                      </a:r>
                      <a:endParaRPr lang="zh-TW" altLang="en-US" sz="2000" dirty="0"/>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未中風</a:t>
                      </a:r>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腦出血</a:t>
                      </a:r>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腦缺血</a:t>
                      </a:r>
                    </a:p>
                  </a:txBody>
                  <a:tcPr/>
                </a:tc>
                <a:extLst>
                  <a:ext uri="{0D108BD9-81ED-4DB2-BD59-A6C34878D82A}">
                    <a16:rowId xmlns:a16="http://schemas.microsoft.com/office/drawing/2014/main" val="4009116157"/>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未中風</a:t>
                      </a:r>
                      <a:r>
                        <a:rPr lang="en-US" altLang="zh-TW" sz="2000" dirty="0">
                          <a:latin typeface="Microsoft JhengHei" panose="020B0604030504040204" pitchFamily="34" charset="-120"/>
                          <a:ea typeface="Microsoft JhengHei" panose="020B0604030504040204" pitchFamily="34" charset="-120"/>
                        </a:rPr>
                        <a:t> 74</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12 (16.2)</a:t>
                      </a:r>
                      <a:endParaRPr lang="zh-TW" altLang="en-US" sz="2000" dirty="0"/>
                    </a:p>
                  </a:txBody>
                  <a:tcPr/>
                </a:tc>
                <a:tc>
                  <a:txBody>
                    <a:bodyPr/>
                    <a:lstStyle/>
                    <a:p>
                      <a:pPr algn="ctr"/>
                      <a:r>
                        <a:rPr lang="en-US" altLang="zh-TW" sz="2000" dirty="0"/>
                        <a:t>3 (4.1)</a:t>
                      </a:r>
                      <a:endParaRPr lang="zh-TW" altLang="en-US" sz="2000" dirty="0"/>
                    </a:p>
                  </a:txBody>
                  <a:tcPr/>
                </a:tc>
                <a:tc>
                  <a:txBody>
                    <a:bodyPr/>
                    <a:lstStyle/>
                    <a:p>
                      <a:pPr algn="ctr"/>
                      <a:r>
                        <a:rPr lang="en-US" altLang="zh-TW" sz="2000" dirty="0"/>
                        <a:t>59 (79.7)</a:t>
                      </a:r>
                      <a:endParaRPr lang="zh-TW" altLang="en-US" sz="2000" dirty="0"/>
                    </a:p>
                  </a:txBody>
                  <a:tcPr/>
                </a:tc>
                <a:extLst>
                  <a:ext uri="{0D108BD9-81ED-4DB2-BD59-A6C34878D82A}">
                    <a16:rowId xmlns:a16="http://schemas.microsoft.com/office/drawing/2014/main" val="4005479469"/>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腦出血</a:t>
                      </a:r>
                      <a:r>
                        <a:rPr lang="en-US" altLang="zh-TW" sz="2000" dirty="0">
                          <a:latin typeface="Microsoft JhengHei" panose="020B0604030504040204" pitchFamily="34" charset="-120"/>
                          <a:ea typeface="Microsoft JhengHei" panose="020B0604030504040204" pitchFamily="34" charset="-120"/>
                        </a:rPr>
                        <a:t> 30</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3 (10.0)</a:t>
                      </a:r>
                      <a:endParaRPr lang="zh-TW" altLang="en-US" sz="2000" dirty="0"/>
                    </a:p>
                  </a:txBody>
                  <a:tcPr/>
                </a:tc>
                <a:tc>
                  <a:txBody>
                    <a:bodyPr/>
                    <a:lstStyle/>
                    <a:p>
                      <a:pPr algn="ctr"/>
                      <a:r>
                        <a:rPr lang="en-US" altLang="zh-TW" sz="2000" dirty="0"/>
                        <a:t>0 (0)</a:t>
                      </a:r>
                      <a:endParaRPr lang="zh-TW" altLang="en-US" sz="2000" dirty="0"/>
                    </a:p>
                  </a:txBody>
                  <a:tcPr/>
                </a:tc>
                <a:tc>
                  <a:txBody>
                    <a:bodyPr/>
                    <a:lstStyle/>
                    <a:p>
                      <a:pPr algn="ctr"/>
                      <a:r>
                        <a:rPr lang="en-US" altLang="zh-TW" sz="2000" dirty="0"/>
                        <a:t>27 (90.0)</a:t>
                      </a:r>
                      <a:endParaRPr lang="zh-TW" altLang="en-US" sz="2000" dirty="0"/>
                    </a:p>
                  </a:txBody>
                  <a:tcPr/>
                </a:tc>
                <a:extLst>
                  <a:ext uri="{0D108BD9-81ED-4DB2-BD59-A6C34878D82A}">
                    <a16:rowId xmlns:a16="http://schemas.microsoft.com/office/drawing/2014/main" val="2975385688"/>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腦缺血</a:t>
                      </a:r>
                      <a:r>
                        <a:rPr lang="en-US" altLang="zh-TW" sz="2000" dirty="0">
                          <a:latin typeface="Microsoft JhengHei" panose="020B0604030504040204" pitchFamily="34" charset="-120"/>
                          <a:ea typeface="Microsoft JhengHei" panose="020B0604030504040204" pitchFamily="34" charset="-120"/>
                        </a:rPr>
                        <a:t> 139</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21 (15.1)</a:t>
                      </a:r>
                      <a:endParaRPr lang="zh-TW" altLang="en-US" sz="2000" dirty="0"/>
                    </a:p>
                  </a:txBody>
                  <a:tcPr/>
                </a:tc>
                <a:tc>
                  <a:txBody>
                    <a:bodyPr/>
                    <a:lstStyle/>
                    <a:p>
                      <a:pPr algn="ctr"/>
                      <a:r>
                        <a:rPr lang="en-US" altLang="zh-TW" sz="2000" dirty="0"/>
                        <a:t>3 (2.2)</a:t>
                      </a:r>
                      <a:endParaRPr lang="zh-TW" altLang="en-US" sz="2000" dirty="0"/>
                    </a:p>
                  </a:txBody>
                  <a:tcPr/>
                </a:tc>
                <a:tc>
                  <a:txBody>
                    <a:bodyPr/>
                    <a:lstStyle/>
                    <a:p>
                      <a:pPr algn="ctr"/>
                      <a:r>
                        <a:rPr lang="en-US" altLang="zh-TW" sz="2000" dirty="0"/>
                        <a:t>115 (82.7)</a:t>
                      </a:r>
                      <a:endParaRPr lang="zh-TW" altLang="en-US" sz="2000" dirty="0"/>
                    </a:p>
                  </a:txBody>
                  <a:tcPr/>
                </a:tc>
                <a:extLst>
                  <a:ext uri="{0D108BD9-81ED-4DB2-BD59-A6C34878D82A}">
                    <a16:rowId xmlns:a16="http://schemas.microsoft.com/office/drawing/2014/main" val="2505154376"/>
                  </a:ext>
                </a:extLst>
              </a:tr>
            </a:tbl>
          </a:graphicData>
        </a:graphic>
      </p:graphicFrame>
      <p:sp>
        <p:nvSpPr>
          <p:cNvPr id="9" name="文字方塊 8">
            <a:extLst>
              <a:ext uri="{FF2B5EF4-FFF2-40B4-BE49-F238E27FC236}">
                <a16:creationId xmlns:a16="http://schemas.microsoft.com/office/drawing/2014/main" id="{37866038-1C31-A3DB-8CD7-94C2427D1F02}"/>
              </a:ext>
            </a:extLst>
          </p:cNvPr>
          <p:cNvSpPr txBox="1"/>
          <p:nvPr/>
        </p:nvSpPr>
        <p:spPr>
          <a:xfrm rot="16200000">
            <a:off x="5241325" y="4099010"/>
            <a:ext cx="1709351" cy="369332"/>
          </a:xfrm>
          <a:prstGeom prst="rect">
            <a:avLst/>
          </a:prstGeom>
          <a:noFill/>
        </p:spPr>
        <p:txBody>
          <a:bodyPr wrap="square">
            <a:spAutoFit/>
          </a:bodyPr>
          <a:lstStyle/>
          <a:p>
            <a:r>
              <a:rPr kumimoji="1" lang="en-US" altLang="zh-TW"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True label</a:t>
            </a:r>
            <a:endParaRPr kumimoji="1" lang="zh-TW" altLang="en-US"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0" name="文字方塊 9">
            <a:extLst>
              <a:ext uri="{FF2B5EF4-FFF2-40B4-BE49-F238E27FC236}">
                <a16:creationId xmlns:a16="http://schemas.microsoft.com/office/drawing/2014/main" id="{E34F4983-4083-02ED-6B36-670EA0893AD7}"/>
              </a:ext>
            </a:extLst>
          </p:cNvPr>
          <p:cNvSpPr txBox="1"/>
          <p:nvPr/>
        </p:nvSpPr>
        <p:spPr>
          <a:xfrm>
            <a:off x="8200768" y="2442622"/>
            <a:ext cx="2557848" cy="369332"/>
          </a:xfrm>
          <a:prstGeom prst="rect">
            <a:avLst/>
          </a:prstGeom>
          <a:noFill/>
        </p:spPr>
        <p:txBody>
          <a:bodyPr wrap="square">
            <a:spAutoFit/>
          </a:bodyPr>
          <a:lstStyle/>
          <a:p>
            <a:r>
              <a:rPr kumimoji="1" lang="en-US" altLang="zh-TW"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Prediction by model</a:t>
            </a:r>
            <a:endParaRPr kumimoji="1" lang="zh-TW" altLang="en-US"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1" name="圓角矩形 10">
            <a:extLst>
              <a:ext uri="{FF2B5EF4-FFF2-40B4-BE49-F238E27FC236}">
                <a16:creationId xmlns:a16="http://schemas.microsoft.com/office/drawing/2014/main" id="{1F046422-C0C2-1111-B746-DC8D221A7156}"/>
              </a:ext>
            </a:extLst>
          </p:cNvPr>
          <p:cNvSpPr/>
          <p:nvPr/>
        </p:nvSpPr>
        <p:spPr>
          <a:xfrm>
            <a:off x="9193355" y="4267169"/>
            <a:ext cx="1452875" cy="662152"/>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2" name="圓角矩形 11">
            <a:extLst>
              <a:ext uri="{FF2B5EF4-FFF2-40B4-BE49-F238E27FC236}">
                <a16:creationId xmlns:a16="http://schemas.microsoft.com/office/drawing/2014/main" id="{31BF4688-6A14-0ABE-6E3F-DEBC9195965B}"/>
              </a:ext>
            </a:extLst>
          </p:cNvPr>
          <p:cNvSpPr/>
          <p:nvPr/>
        </p:nvSpPr>
        <p:spPr>
          <a:xfrm>
            <a:off x="7733542" y="4281737"/>
            <a:ext cx="1452876" cy="662152"/>
          </a:xfrm>
          <a:prstGeom prst="roundRect">
            <a:avLst/>
          </a:prstGeom>
          <a:solidFill>
            <a:schemeClr val="accent4">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3" name="圓角矩形 12">
            <a:extLst>
              <a:ext uri="{FF2B5EF4-FFF2-40B4-BE49-F238E27FC236}">
                <a16:creationId xmlns:a16="http://schemas.microsoft.com/office/drawing/2014/main" id="{BCAF70BF-5136-409E-55BD-27F58E971BB2}"/>
              </a:ext>
            </a:extLst>
          </p:cNvPr>
          <p:cNvSpPr/>
          <p:nvPr/>
        </p:nvSpPr>
        <p:spPr>
          <a:xfrm>
            <a:off x="9228357" y="3597938"/>
            <a:ext cx="1424810" cy="669232"/>
          </a:xfrm>
          <a:prstGeom prst="roundRect">
            <a:avLst/>
          </a:prstGeom>
          <a:solidFill>
            <a:schemeClr val="accent6">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 name="圓角矩形 1">
            <a:extLst>
              <a:ext uri="{FF2B5EF4-FFF2-40B4-BE49-F238E27FC236}">
                <a16:creationId xmlns:a16="http://schemas.microsoft.com/office/drawing/2014/main" id="{09A89B3F-3EA6-383C-6DED-86FE841340BD}"/>
              </a:ext>
            </a:extLst>
          </p:cNvPr>
          <p:cNvSpPr/>
          <p:nvPr/>
        </p:nvSpPr>
        <p:spPr>
          <a:xfrm>
            <a:off x="7739939" y="3628919"/>
            <a:ext cx="1446479" cy="652818"/>
          </a:xfrm>
          <a:prstGeom prst="roundRect">
            <a:avLst/>
          </a:prstGeom>
          <a:solidFill>
            <a:schemeClr val="bg1">
              <a:lumMod val="6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7" name="圓角矩形 6">
            <a:extLst>
              <a:ext uri="{FF2B5EF4-FFF2-40B4-BE49-F238E27FC236}">
                <a16:creationId xmlns:a16="http://schemas.microsoft.com/office/drawing/2014/main" id="{3E2B1CAC-453F-1E01-379B-9F7A11ADEA84}"/>
              </a:ext>
            </a:extLst>
          </p:cNvPr>
          <p:cNvSpPr/>
          <p:nvPr/>
        </p:nvSpPr>
        <p:spPr>
          <a:xfrm>
            <a:off x="6280667" y="1458566"/>
            <a:ext cx="1371600" cy="662152"/>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rgbClr val="C00000"/>
                </a:solidFill>
                <a:latin typeface="Arial" panose="020B0604020202020204" pitchFamily="34" charset="0"/>
                <a:cs typeface="Arial" panose="020B0604020202020204" pitchFamily="34" charset="0"/>
              </a:rPr>
              <a:t>True positive</a:t>
            </a:r>
            <a:endParaRPr kumimoji="1" lang="zh-TW" altLang="en-US" dirty="0">
              <a:solidFill>
                <a:srgbClr val="C00000"/>
              </a:solidFill>
              <a:latin typeface="Arial" panose="020B0604020202020204" pitchFamily="34" charset="0"/>
              <a:cs typeface="Arial" panose="020B0604020202020204" pitchFamily="34" charset="0"/>
            </a:endParaRPr>
          </a:p>
        </p:txBody>
      </p:sp>
      <p:sp>
        <p:nvSpPr>
          <p:cNvPr id="14" name="圓角矩形 13">
            <a:extLst>
              <a:ext uri="{FF2B5EF4-FFF2-40B4-BE49-F238E27FC236}">
                <a16:creationId xmlns:a16="http://schemas.microsoft.com/office/drawing/2014/main" id="{947E1238-70B1-E892-16DC-EC2DD625F7E8}"/>
              </a:ext>
            </a:extLst>
          </p:cNvPr>
          <p:cNvSpPr/>
          <p:nvPr/>
        </p:nvSpPr>
        <p:spPr>
          <a:xfrm>
            <a:off x="7777649" y="1463962"/>
            <a:ext cx="1371600" cy="662152"/>
          </a:xfrm>
          <a:prstGeom prst="roundRect">
            <a:avLst/>
          </a:prstGeom>
          <a:solidFill>
            <a:schemeClr val="accent4">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rgbClr val="C00000"/>
                </a:solidFill>
                <a:latin typeface="Arial" panose="020B0604020202020204" pitchFamily="34" charset="0"/>
                <a:cs typeface="Arial" panose="020B0604020202020204" pitchFamily="34" charset="0"/>
              </a:rPr>
              <a:t>False negative</a:t>
            </a:r>
            <a:endParaRPr kumimoji="1" lang="zh-TW" altLang="en-US" dirty="0">
              <a:solidFill>
                <a:srgbClr val="C00000"/>
              </a:solidFill>
              <a:latin typeface="Arial" panose="020B0604020202020204" pitchFamily="34" charset="0"/>
              <a:cs typeface="Arial" panose="020B0604020202020204" pitchFamily="34" charset="0"/>
            </a:endParaRPr>
          </a:p>
        </p:txBody>
      </p:sp>
      <p:sp>
        <p:nvSpPr>
          <p:cNvPr id="15" name="圓角矩形 14">
            <a:extLst>
              <a:ext uri="{FF2B5EF4-FFF2-40B4-BE49-F238E27FC236}">
                <a16:creationId xmlns:a16="http://schemas.microsoft.com/office/drawing/2014/main" id="{2920F898-11F6-E5CD-8EAE-AF0E1B8AB8D6}"/>
              </a:ext>
            </a:extLst>
          </p:cNvPr>
          <p:cNvSpPr/>
          <p:nvPr/>
        </p:nvSpPr>
        <p:spPr>
          <a:xfrm>
            <a:off x="9274631" y="1463243"/>
            <a:ext cx="1371600" cy="657476"/>
          </a:xfrm>
          <a:prstGeom prst="roundRect">
            <a:avLst/>
          </a:prstGeom>
          <a:solidFill>
            <a:schemeClr val="accent6">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rgbClr val="C00000"/>
                </a:solidFill>
                <a:latin typeface="Arial" panose="020B0604020202020204" pitchFamily="34" charset="0"/>
                <a:cs typeface="Arial" panose="020B0604020202020204" pitchFamily="34" charset="0"/>
              </a:rPr>
              <a:t>False positive</a:t>
            </a:r>
            <a:endParaRPr kumimoji="1" lang="zh-TW" altLang="en-US" dirty="0">
              <a:solidFill>
                <a:srgbClr val="C00000"/>
              </a:solidFill>
              <a:latin typeface="Arial" panose="020B0604020202020204" pitchFamily="34" charset="0"/>
              <a:cs typeface="Arial" panose="020B0604020202020204" pitchFamily="34" charset="0"/>
            </a:endParaRPr>
          </a:p>
        </p:txBody>
      </p:sp>
      <p:sp>
        <p:nvSpPr>
          <p:cNvPr id="16" name="圓角矩形 15">
            <a:extLst>
              <a:ext uri="{FF2B5EF4-FFF2-40B4-BE49-F238E27FC236}">
                <a16:creationId xmlns:a16="http://schemas.microsoft.com/office/drawing/2014/main" id="{B5938E7F-0129-F977-5ABA-77BD28D86F73}"/>
              </a:ext>
            </a:extLst>
          </p:cNvPr>
          <p:cNvSpPr/>
          <p:nvPr/>
        </p:nvSpPr>
        <p:spPr>
          <a:xfrm>
            <a:off x="10771614" y="1458567"/>
            <a:ext cx="1302318" cy="657476"/>
          </a:xfrm>
          <a:prstGeom prst="roundRect">
            <a:avLst/>
          </a:prstGeom>
          <a:solidFill>
            <a:schemeClr val="bg1">
              <a:lumMod val="6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rgbClr val="C00000"/>
                </a:solidFill>
                <a:latin typeface="Arial" panose="020B0604020202020204" pitchFamily="34" charset="0"/>
                <a:cs typeface="Arial" panose="020B0604020202020204" pitchFamily="34" charset="0"/>
              </a:rPr>
              <a:t>True negative</a:t>
            </a:r>
            <a:endParaRPr kumimoji="1" lang="zh-TW" altLang="en-US" dirty="0">
              <a:solidFill>
                <a:srgbClr val="C00000"/>
              </a:solidFill>
              <a:latin typeface="Arial" panose="020B0604020202020204" pitchFamily="34" charset="0"/>
              <a:cs typeface="Arial" panose="020B0604020202020204" pitchFamily="34" charset="0"/>
            </a:endParaRPr>
          </a:p>
        </p:txBody>
      </p:sp>
      <p:sp>
        <p:nvSpPr>
          <p:cNvPr id="18" name="文字方塊 17">
            <a:extLst>
              <a:ext uri="{FF2B5EF4-FFF2-40B4-BE49-F238E27FC236}">
                <a16:creationId xmlns:a16="http://schemas.microsoft.com/office/drawing/2014/main" id="{45F31372-853F-FAF3-15DD-4D663AB2013C}"/>
              </a:ext>
            </a:extLst>
          </p:cNvPr>
          <p:cNvSpPr txBox="1"/>
          <p:nvPr/>
        </p:nvSpPr>
        <p:spPr>
          <a:xfrm>
            <a:off x="0" y="1526722"/>
            <a:ext cx="1826141" cy="584775"/>
          </a:xfrm>
          <a:prstGeom prst="rect">
            <a:avLst/>
          </a:prstGeom>
          <a:noFill/>
        </p:spPr>
        <p:txBody>
          <a:bodyPr wrap="none" rtlCol="0">
            <a:spAutoFit/>
          </a:bodyPr>
          <a:lstStyle/>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腦出血組</a:t>
            </a:r>
            <a:endPar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3" name="圓角矩形 2">
            <a:extLst>
              <a:ext uri="{FF2B5EF4-FFF2-40B4-BE49-F238E27FC236}">
                <a16:creationId xmlns:a16="http://schemas.microsoft.com/office/drawing/2014/main" id="{C4D3F96F-F81A-23D5-3CAC-D90577C0CD26}"/>
              </a:ext>
            </a:extLst>
          </p:cNvPr>
          <p:cNvSpPr/>
          <p:nvPr/>
        </p:nvSpPr>
        <p:spPr>
          <a:xfrm>
            <a:off x="10653167" y="4267169"/>
            <a:ext cx="1452876" cy="662152"/>
          </a:xfrm>
          <a:prstGeom prst="roundRect">
            <a:avLst/>
          </a:prstGeom>
          <a:solidFill>
            <a:schemeClr val="accent4">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6" name="圓角矩形 5">
            <a:extLst>
              <a:ext uri="{FF2B5EF4-FFF2-40B4-BE49-F238E27FC236}">
                <a16:creationId xmlns:a16="http://schemas.microsoft.com/office/drawing/2014/main" id="{E3DF87A4-9F16-F0E1-EE18-F3CAF2C5E10B}"/>
              </a:ext>
            </a:extLst>
          </p:cNvPr>
          <p:cNvSpPr/>
          <p:nvPr/>
        </p:nvSpPr>
        <p:spPr>
          <a:xfrm>
            <a:off x="9193355" y="4943889"/>
            <a:ext cx="1424810" cy="669232"/>
          </a:xfrm>
          <a:prstGeom prst="roundRect">
            <a:avLst/>
          </a:prstGeom>
          <a:solidFill>
            <a:schemeClr val="accent6">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 name="圓角矩形 7">
            <a:extLst>
              <a:ext uri="{FF2B5EF4-FFF2-40B4-BE49-F238E27FC236}">
                <a16:creationId xmlns:a16="http://schemas.microsoft.com/office/drawing/2014/main" id="{17BD519F-160C-6DAA-6044-876EBC3B1BE6}"/>
              </a:ext>
            </a:extLst>
          </p:cNvPr>
          <p:cNvSpPr/>
          <p:nvPr/>
        </p:nvSpPr>
        <p:spPr>
          <a:xfrm>
            <a:off x="10665961" y="3628919"/>
            <a:ext cx="1446479" cy="652818"/>
          </a:xfrm>
          <a:prstGeom prst="roundRect">
            <a:avLst/>
          </a:prstGeom>
          <a:solidFill>
            <a:schemeClr val="bg1">
              <a:lumMod val="6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7" name="圓角矩形 16">
            <a:extLst>
              <a:ext uri="{FF2B5EF4-FFF2-40B4-BE49-F238E27FC236}">
                <a16:creationId xmlns:a16="http://schemas.microsoft.com/office/drawing/2014/main" id="{B11F3041-AD35-B20B-56DD-888E78E494AF}"/>
              </a:ext>
            </a:extLst>
          </p:cNvPr>
          <p:cNvSpPr/>
          <p:nvPr/>
        </p:nvSpPr>
        <p:spPr>
          <a:xfrm>
            <a:off x="7736740" y="4943889"/>
            <a:ext cx="1446479" cy="652818"/>
          </a:xfrm>
          <a:prstGeom prst="roundRect">
            <a:avLst/>
          </a:prstGeom>
          <a:solidFill>
            <a:schemeClr val="bg1">
              <a:lumMod val="6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9" name="圓角矩形 18">
            <a:extLst>
              <a:ext uri="{FF2B5EF4-FFF2-40B4-BE49-F238E27FC236}">
                <a16:creationId xmlns:a16="http://schemas.microsoft.com/office/drawing/2014/main" id="{9EC3E3B3-DFD8-8452-F7B0-86F6EC9C4838}"/>
              </a:ext>
            </a:extLst>
          </p:cNvPr>
          <p:cNvSpPr/>
          <p:nvPr/>
        </p:nvSpPr>
        <p:spPr>
          <a:xfrm>
            <a:off x="10646230" y="4952096"/>
            <a:ext cx="1446479" cy="652818"/>
          </a:xfrm>
          <a:prstGeom prst="roundRect">
            <a:avLst/>
          </a:prstGeom>
          <a:solidFill>
            <a:schemeClr val="bg1">
              <a:lumMod val="6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21" name="圖片 20" descr="一張含有 文字 的圖片&#10;&#10;自動產生的描述">
            <a:extLst>
              <a:ext uri="{FF2B5EF4-FFF2-40B4-BE49-F238E27FC236}">
                <a16:creationId xmlns:a16="http://schemas.microsoft.com/office/drawing/2014/main" id="{96CB0A1C-2077-2D4E-D672-6FF3547BDA92}"/>
              </a:ext>
            </a:extLst>
          </p:cNvPr>
          <p:cNvPicPr>
            <a:picLocks noChangeAspect="1"/>
          </p:cNvPicPr>
          <p:nvPr/>
        </p:nvPicPr>
        <p:blipFill rotWithShape="1">
          <a:blip r:embed="rId3"/>
          <a:srcRect l="3361" r="2442"/>
          <a:stretch/>
        </p:blipFill>
        <p:spPr>
          <a:xfrm>
            <a:off x="1740776" y="1509042"/>
            <a:ext cx="4170558" cy="5348957"/>
          </a:xfrm>
          <a:prstGeom prst="rect">
            <a:avLst/>
          </a:prstGeom>
        </p:spPr>
      </p:pic>
    </p:spTree>
    <p:extLst>
      <p:ext uri="{BB962C8B-B14F-4D97-AF65-F5344CB8AC3E}">
        <p14:creationId xmlns:p14="http://schemas.microsoft.com/office/powerpoint/2010/main" val="7095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animBg="1"/>
      <p:bldP spid="12" grpId="0" animBg="1"/>
      <p:bldP spid="13" grpId="0" animBg="1"/>
      <p:bldP spid="2" grpId="0" animBg="1"/>
      <p:bldP spid="7" grpId="0" animBg="1"/>
      <p:bldP spid="14" grpId="0" animBg="1"/>
      <p:bldP spid="15" grpId="0" animBg="1"/>
      <p:bldP spid="16" grpId="0" animBg="1"/>
      <p:bldP spid="3" grpId="0" animBg="1"/>
      <p:bldP spid="6" grpId="0" animBg="1"/>
      <p:bldP spid="8" grpId="0" animBg="1"/>
      <p:bldP spid="17"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CNN</a:t>
            </a:r>
            <a:r>
              <a:rPr kumimoji="1" lang="zh-TW" altLang="en-US" b="1" dirty="0">
                <a:solidFill>
                  <a:schemeClr val="bg1"/>
                </a:solidFill>
                <a:latin typeface="Arial" panose="020B0604020202020204" pitchFamily="34" charset="0"/>
                <a:cs typeface="Arial" panose="020B0604020202020204" pitchFamily="34" charset="0"/>
              </a:rPr>
              <a:t> </a:t>
            </a:r>
            <a:r>
              <a:rPr kumimoji="1" lang="en-US" altLang="zh-TW" b="1" dirty="0">
                <a:solidFill>
                  <a:schemeClr val="bg1"/>
                </a:solidFill>
                <a:latin typeface="Arial" panose="020B0604020202020204" pitchFamily="34" charset="0"/>
                <a:cs typeface="Arial" panose="020B0604020202020204" pitchFamily="34" charset="0"/>
              </a:rPr>
              <a:t>model </a:t>
            </a:r>
            <a:r>
              <a:rPr kumimoji="1" lang="zh-TW" altLang="en-US"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rPr>
              <a:t>檢定</a:t>
            </a:r>
            <a:r>
              <a:rPr kumimoji="1" lang="en-US" altLang="zh-TW"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rPr>
              <a:t> </a:t>
            </a:r>
            <a:endParaRPr kumimoji="1" lang="zh-TW" altLang="en-US"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endParaRPr>
          </a:p>
        </p:txBody>
      </p:sp>
      <p:graphicFrame>
        <p:nvGraphicFramePr>
          <p:cNvPr id="5" name="表格 4">
            <a:extLst>
              <a:ext uri="{FF2B5EF4-FFF2-40B4-BE49-F238E27FC236}">
                <a16:creationId xmlns:a16="http://schemas.microsoft.com/office/drawing/2014/main" id="{25EBEF72-213B-9903-9A2B-832784D9A1FA}"/>
              </a:ext>
            </a:extLst>
          </p:cNvPr>
          <p:cNvGraphicFramePr>
            <a:graphicFrameLocks noGrp="1"/>
          </p:cNvGraphicFramePr>
          <p:nvPr>
            <p:extLst>
              <p:ext uri="{D42A27DB-BD31-4B8C-83A1-F6EECF244321}">
                <p14:modId xmlns:p14="http://schemas.microsoft.com/office/powerpoint/2010/main" val="1331182413"/>
              </p:ext>
            </p:extLst>
          </p:nvPr>
        </p:nvGraphicFramePr>
        <p:xfrm>
          <a:off x="6280667" y="2964921"/>
          <a:ext cx="5825376" cy="2633632"/>
        </p:xfrm>
        <a:graphic>
          <a:graphicData uri="http://schemas.openxmlformats.org/drawingml/2006/table">
            <a:tbl>
              <a:tblPr firstRow="1" bandRow="1">
                <a:tableStyleId>{8A107856-5554-42FB-B03E-39F5DBC370BA}</a:tableStyleId>
              </a:tblPr>
              <a:tblGrid>
                <a:gridCol w="1456344">
                  <a:extLst>
                    <a:ext uri="{9D8B030D-6E8A-4147-A177-3AD203B41FA5}">
                      <a16:colId xmlns:a16="http://schemas.microsoft.com/office/drawing/2014/main" val="516902240"/>
                    </a:ext>
                  </a:extLst>
                </a:gridCol>
                <a:gridCol w="1456344">
                  <a:extLst>
                    <a:ext uri="{9D8B030D-6E8A-4147-A177-3AD203B41FA5}">
                      <a16:colId xmlns:a16="http://schemas.microsoft.com/office/drawing/2014/main" val="499670940"/>
                    </a:ext>
                  </a:extLst>
                </a:gridCol>
                <a:gridCol w="1456344">
                  <a:extLst>
                    <a:ext uri="{9D8B030D-6E8A-4147-A177-3AD203B41FA5}">
                      <a16:colId xmlns:a16="http://schemas.microsoft.com/office/drawing/2014/main" val="4051969910"/>
                    </a:ext>
                  </a:extLst>
                </a:gridCol>
                <a:gridCol w="1456344">
                  <a:extLst>
                    <a:ext uri="{9D8B030D-6E8A-4147-A177-3AD203B41FA5}">
                      <a16:colId xmlns:a16="http://schemas.microsoft.com/office/drawing/2014/main" val="2370043269"/>
                    </a:ext>
                  </a:extLst>
                </a:gridCol>
              </a:tblGrid>
              <a:tr h="658408">
                <a:tc>
                  <a:txBody>
                    <a:bodyPr/>
                    <a:lstStyle/>
                    <a:p>
                      <a:pPr algn="ctr"/>
                      <a:r>
                        <a:rPr lang="en-US" altLang="zh-TW" sz="2000" dirty="0"/>
                        <a:t>N(%)</a:t>
                      </a:r>
                      <a:endParaRPr lang="zh-TW" altLang="en-US" sz="2000" dirty="0"/>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未中風</a:t>
                      </a:r>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腦出血</a:t>
                      </a:r>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腦缺血</a:t>
                      </a:r>
                    </a:p>
                  </a:txBody>
                  <a:tcPr/>
                </a:tc>
                <a:extLst>
                  <a:ext uri="{0D108BD9-81ED-4DB2-BD59-A6C34878D82A}">
                    <a16:rowId xmlns:a16="http://schemas.microsoft.com/office/drawing/2014/main" val="4009116157"/>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未中風</a:t>
                      </a:r>
                      <a:r>
                        <a:rPr lang="en-US" altLang="zh-TW" sz="2000" dirty="0">
                          <a:latin typeface="Microsoft JhengHei" panose="020B0604030504040204" pitchFamily="34" charset="-120"/>
                          <a:ea typeface="Microsoft JhengHei" panose="020B0604030504040204" pitchFamily="34" charset="-120"/>
                        </a:rPr>
                        <a:t> 74</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12 (16.2)</a:t>
                      </a:r>
                      <a:endParaRPr lang="zh-TW" altLang="en-US" sz="2000" dirty="0"/>
                    </a:p>
                  </a:txBody>
                  <a:tcPr/>
                </a:tc>
                <a:tc>
                  <a:txBody>
                    <a:bodyPr/>
                    <a:lstStyle/>
                    <a:p>
                      <a:pPr algn="ctr"/>
                      <a:r>
                        <a:rPr lang="en-US" altLang="zh-TW" sz="2000" dirty="0"/>
                        <a:t>3 (4.1)</a:t>
                      </a:r>
                      <a:endParaRPr lang="zh-TW" altLang="en-US" sz="2000" dirty="0"/>
                    </a:p>
                  </a:txBody>
                  <a:tcPr/>
                </a:tc>
                <a:tc>
                  <a:txBody>
                    <a:bodyPr/>
                    <a:lstStyle/>
                    <a:p>
                      <a:pPr algn="ctr"/>
                      <a:r>
                        <a:rPr lang="en-US" altLang="zh-TW" sz="2000" dirty="0"/>
                        <a:t>59 (79.7)</a:t>
                      </a:r>
                      <a:endParaRPr lang="zh-TW" altLang="en-US" sz="2000" dirty="0"/>
                    </a:p>
                  </a:txBody>
                  <a:tcPr/>
                </a:tc>
                <a:extLst>
                  <a:ext uri="{0D108BD9-81ED-4DB2-BD59-A6C34878D82A}">
                    <a16:rowId xmlns:a16="http://schemas.microsoft.com/office/drawing/2014/main" val="4005479469"/>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腦出血</a:t>
                      </a:r>
                      <a:r>
                        <a:rPr lang="en-US" altLang="zh-TW" sz="2000" dirty="0">
                          <a:latin typeface="Microsoft JhengHei" panose="020B0604030504040204" pitchFamily="34" charset="-120"/>
                          <a:ea typeface="Microsoft JhengHei" panose="020B0604030504040204" pitchFamily="34" charset="-120"/>
                        </a:rPr>
                        <a:t> 30</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3 (10.0)</a:t>
                      </a:r>
                      <a:endParaRPr lang="zh-TW" altLang="en-US" sz="2000" dirty="0"/>
                    </a:p>
                  </a:txBody>
                  <a:tcPr/>
                </a:tc>
                <a:tc>
                  <a:txBody>
                    <a:bodyPr/>
                    <a:lstStyle/>
                    <a:p>
                      <a:pPr algn="ctr"/>
                      <a:r>
                        <a:rPr lang="en-US" altLang="zh-TW" sz="2000" dirty="0"/>
                        <a:t>0 (0)</a:t>
                      </a:r>
                      <a:endParaRPr lang="zh-TW" altLang="en-US" sz="2000" dirty="0"/>
                    </a:p>
                  </a:txBody>
                  <a:tcPr/>
                </a:tc>
                <a:tc>
                  <a:txBody>
                    <a:bodyPr/>
                    <a:lstStyle/>
                    <a:p>
                      <a:pPr algn="ctr"/>
                      <a:r>
                        <a:rPr lang="en-US" altLang="zh-TW" sz="2000" dirty="0"/>
                        <a:t>27 (90.0)</a:t>
                      </a:r>
                      <a:endParaRPr lang="zh-TW" altLang="en-US" sz="2000" dirty="0"/>
                    </a:p>
                  </a:txBody>
                  <a:tcPr/>
                </a:tc>
                <a:extLst>
                  <a:ext uri="{0D108BD9-81ED-4DB2-BD59-A6C34878D82A}">
                    <a16:rowId xmlns:a16="http://schemas.microsoft.com/office/drawing/2014/main" val="2975385688"/>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腦缺血</a:t>
                      </a:r>
                      <a:r>
                        <a:rPr lang="en-US" altLang="zh-TW" sz="2000" dirty="0">
                          <a:latin typeface="Microsoft JhengHei" panose="020B0604030504040204" pitchFamily="34" charset="-120"/>
                          <a:ea typeface="Microsoft JhengHei" panose="020B0604030504040204" pitchFamily="34" charset="-120"/>
                        </a:rPr>
                        <a:t> 139</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21 (15.1)</a:t>
                      </a:r>
                      <a:endParaRPr lang="zh-TW" altLang="en-US" sz="2000" dirty="0"/>
                    </a:p>
                  </a:txBody>
                  <a:tcPr/>
                </a:tc>
                <a:tc>
                  <a:txBody>
                    <a:bodyPr/>
                    <a:lstStyle/>
                    <a:p>
                      <a:pPr algn="ctr"/>
                      <a:r>
                        <a:rPr lang="en-US" altLang="zh-TW" sz="2000" dirty="0"/>
                        <a:t>3 (2.2)</a:t>
                      </a:r>
                      <a:endParaRPr lang="zh-TW" altLang="en-US" sz="2000" dirty="0"/>
                    </a:p>
                  </a:txBody>
                  <a:tcPr/>
                </a:tc>
                <a:tc>
                  <a:txBody>
                    <a:bodyPr/>
                    <a:lstStyle/>
                    <a:p>
                      <a:pPr algn="ctr"/>
                      <a:r>
                        <a:rPr lang="en-US" altLang="zh-TW" sz="2000" dirty="0"/>
                        <a:t>115 (82.7)</a:t>
                      </a:r>
                      <a:endParaRPr lang="zh-TW" altLang="en-US" sz="2000" dirty="0"/>
                    </a:p>
                  </a:txBody>
                  <a:tcPr/>
                </a:tc>
                <a:extLst>
                  <a:ext uri="{0D108BD9-81ED-4DB2-BD59-A6C34878D82A}">
                    <a16:rowId xmlns:a16="http://schemas.microsoft.com/office/drawing/2014/main" val="2505154376"/>
                  </a:ext>
                </a:extLst>
              </a:tr>
            </a:tbl>
          </a:graphicData>
        </a:graphic>
      </p:graphicFrame>
      <p:sp>
        <p:nvSpPr>
          <p:cNvPr id="9" name="文字方塊 8">
            <a:extLst>
              <a:ext uri="{FF2B5EF4-FFF2-40B4-BE49-F238E27FC236}">
                <a16:creationId xmlns:a16="http://schemas.microsoft.com/office/drawing/2014/main" id="{37866038-1C31-A3DB-8CD7-94C2427D1F02}"/>
              </a:ext>
            </a:extLst>
          </p:cNvPr>
          <p:cNvSpPr txBox="1"/>
          <p:nvPr/>
        </p:nvSpPr>
        <p:spPr>
          <a:xfrm rot="16200000">
            <a:off x="5241325" y="4099010"/>
            <a:ext cx="1709351" cy="369332"/>
          </a:xfrm>
          <a:prstGeom prst="rect">
            <a:avLst/>
          </a:prstGeom>
          <a:noFill/>
        </p:spPr>
        <p:txBody>
          <a:bodyPr wrap="square">
            <a:spAutoFit/>
          </a:bodyPr>
          <a:lstStyle/>
          <a:p>
            <a:r>
              <a:rPr kumimoji="1" lang="en-US" altLang="zh-TW"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True label</a:t>
            </a:r>
            <a:endParaRPr kumimoji="1" lang="zh-TW" altLang="en-US"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0" name="文字方塊 9">
            <a:extLst>
              <a:ext uri="{FF2B5EF4-FFF2-40B4-BE49-F238E27FC236}">
                <a16:creationId xmlns:a16="http://schemas.microsoft.com/office/drawing/2014/main" id="{E34F4983-4083-02ED-6B36-670EA0893AD7}"/>
              </a:ext>
            </a:extLst>
          </p:cNvPr>
          <p:cNvSpPr txBox="1"/>
          <p:nvPr/>
        </p:nvSpPr>
        <p:spPr>
          <a:xfrm>
            <a:off x="8200768" y="2442622"/>
            <a:ext cx="2557848" cy="369332"/>
          </a:xfrm>
          <a:prstGeom prst="rect">
            <a:avLst/>
          </a:prstGeom>
          <a:noFill/>
        </p:spPr>
        <p:txBody>
          <a:bodyPr wrap="square">
            <a:spAutoFit/>
          </a:bodyPr>
          <a:lstStyle/>
          <a:p>
            <a:r>
              <a:rPr kumimoji="1" lang="en-US" altLang="zh-TW"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Prediction by model</a:t>
            </a:r>
            <a:endParaRPr kumimoji="1" lang="zh-TW" altLang="en-US"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1" name="圓角矩形 10">
            <a:extLst>
              <a:ext uri="{FF2B5EF4-FFF2-40B4-BE49-F238E27FC236}">
                <a16:creationId xmlns:a16="http://schemas.microsoft.com/office/drawing/2014/main" id="{1F046422-C0C2-1111-B746-DC8D221A7156}"/>
              </a:ext>
            </a:extLst>
          </p:cNvPr>
          <p:cNvSpPr/>
          <p:nvPr/>
        </p:nvSpPr>
        <p:spPr>
          <a:xfrm>
            <a:off x="10660105" y="4943889"/>
            <a:ext cx="1452875" cy="662152"/>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2" name="圓角矩形 11">
            <a:extLst>
              <a:ext uri="{FF2B5EF4-FFF2-40B4-BE49-F238E27FC236}">
                <a16:creationId xmlns:a16="http://schemas.microsoft.com/office/drawing/2014/main" id="{31BF4688-6A14-0ABE-6E3F-DEBC9195965B}"/>
              </a:ext>
            </a:extLst>
          </p:cNvPr>
          <p:cNvSpPr/>
          <p:nvPr/>
        </p:nvSpPr>
        <p:spPr>
          <a:xfrm>
            <a:off x="7715866" y="4929491"/>
            <a:ext cx="1452876" cy="662152"/>
          </a:xfrm>
          <a:prstGeom prst="roundRect">
            <a:avLst/>
          </a:prstGeom>
          <a:solidFill>
            <a:schemeClr val="accent4">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3" name="圓角矩形 12">
            <a:extLst>
              <a:ext uri="{FF2B5EF4-FFF2-40B4-BE49-F238E27FC236}">
                <a16:creationId xmlns:a16="http://schemas.microsoft.com/office/drawing/2014/main" id="{BCAF70BF-5136-409E-55BD-27F58E971BB2}"/>
              </a:ext>
            </a:extLst>
          </p:cNvPr>
          <p:cNvSpPr/>
          <p:nvPr/>
        </p:nvSpPr>
        <p:spPr>
          <a:xfrm>
            <a:off x="10660105" y="3594397"/>
            <a:ext cx="1424810" cy="669232"/>
          </a:xfrm>
          <a:prstGeom prst="roundRect">
            <a:avLst/>
          </a:prstGeom>
          <a:solidFill>
            <a:schemeClr val="accent6">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 name="圓角矩形 1">
            <a:extLst>
              <a:ext uri="{FF2B5EF4-FFF2-40B4-BE49-F238E27FC236}">
                <a16:creationId xmlns:a16="http://schemas.microsoft.com/office/drawing/2014/main" id="{09A89B3F-3EA6-383C-6DED-86FE841340BD}"/>
              </a:ext>
            </a:extLst>
          </p:cNvPr>
          <p:cNvSpPr/>
          <p:nvPr/>
        </p:nvSpPr>
        <p:spPr>
          <a:xfrm>
            <a:off x="7739939" y="3628919"/>
            <a:ext cx="1446479" cy="652818"/>
          </a:xfrm>
          <a:prstGeom prst="roundRect">
            <a:avLst/>
          </a:prstGeom>
          <a:solidFill>
            <a:schemeClr val="bg1">
              <a:lumMod val="6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7" name="圓角矩形 6">
            <a:extLst>
              <a:ext uri="{FF2B5EF4-FFF2-40B4-BE49-F238E27FC236}">
                <a16:creationId xmlns:a16="http://schemas.microsoft.com/office/drawing/2014/main" id="{3E2B1CAC-453F-1E01-379B-9F7A11ADEA84}"/>
              </a:ext>
            </a:extLst>
          </p:cNvPr>
          <p:cNvSpPr/>
          <p:nvPr/>
        </p:nvSpPr>
        <p:spPr>
          <a:xfrm>
            <a:off x="6280667" y="1458566"/>
            <a:ext cx="1371600" cy="662152"/>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rgbClr val="C00000"/>
                </a:solidFill>
                <a:latin typeface="Arial" panose="020B0604020202020204" pitchFamily="34" charset="0"/>
                <a:cs typeface="Arial" panose="020B0604020202020204" pitchFamily="34" charset="0"/>
              </a:rPr>
              <a:t>True positive</a:t>
            </a:r>
            <a:endParaRPr kumimoji="1" lang="zh-TW" altLang="en-US" dirty="0">
              <a:solidFill>
                <a:srgbClr val="C00000"/>
              </a:solidFill>
              <a:latin typeface="Arial" panose="020B0604020202020204" pitchFamily="34" charset="0"/>
              <a:cs typeface="Arial" panose="020B0604020202020204" pitchFamily="34" charset="0"/>
            </a:endParaRPr>
          </a:p>
        </p:txBody>
      </p:sp>
      <p:sp>
        <p:nvSpPr>
          <p:cNvPr id="14" name="圓角矩形 13">
            <a:extLst>
              <a:ext uri="{FF2B5EF4-FFF2-40B4-BE49-F238E27FC236}">
                <a16:creationId xmlns:a16="http://schemas.microsoft.com/office/drawing/2014/main" id="{947E1238-70B1-E892-16DC-EC2DD625F7E8}"/>
              </a:ext>
            </a:extLst>
          </p:cNvPr>
          <p:cNvSpPr/>
          <p:nvPr/>
        </p:nvSpPr>
        <p:spPr>
          <a:xfrm>
            <a:off x="7777649" y="1463962"/>
            <a:ext cx="1371600" cy="662152"/>
          </a:xfrm>
          <a:prstGeom prst="roundRect">
            <a:avLst/>
          </a:prstGeom>
          <a:solidFill>
            <a:schemeClr val="accent4">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rgbClr val="C00000"/>
                </a:solidFill>
                <a:latin typeface="Arial" panose="020B0604020202020204" pitchFamily="34" charset="0"/>
                <a:cs typeface="Arial" panose="020B0604020202020204" pitchFamily="34" charset="0"/>
              </a:rPr>
              <a:t>False negative</a:t>
            </a:r>
            <a:endParaRPr kumimoji="1" lang="zh-TW" altLang="en-US" dirty="0">
              <a:solidFill>
                <a:srgbClr val="C00000"/>
              </a:solidFill>
              <a:latin typeface="Arial" panose="020B0604020202020204" pitchFamily="34" charset="0"/>
              <a:cs typeface="Arial" panose="020B0604020202020204" pitchFamily="34" charset="0"/>
            </a:endParaRPr>
          </a:p>
        </p:txBody>
      </p:sp>
      <p:sp>
        <p:nvSpPr>
          <p:cNvPr id="15" name="圓角矩形 14">
            <a:extLst>
              <a:ext uri="{FF2B5EF4-FFF2-40B4-BE49-F238E27FC236}">
                <a16:creationId xmlns:a16="http://schemas.microsoft.com/office/drawing/2014/main" id="{2920F898-11F6-E5CD-8EAE-AF0E1B8AB8D6}"/>
              </a:ext>
            </a:extLst>
          </p:cNvPr>
          <p:cNvSpPr/>
          <p:nvPr/>
        </p:nvSpPr>
        <p:spPr>
          <a:xfrm>
            <a:off x="9274631" y="1463243"/>
            <a:ext cx="1371600" cy="657476"/>
          </a:xfrm>
          <a:prstGeom prst="roundRect">
            <a:avLst/>
          </a:prstGeom>
          <a:solidFill>
            <a:schemeClr val="accent6">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rgbClr val="C00000"/>
                </a:solidFill>
                <a:latin typeface="Arial" panose="020B0604020202020204" pitchFamily="34" charset="0"/>
                <a:cs typeface="Arial" panose="020B0604020202020204" pitchFamily="34" charset="0"/>
              </a:rPr>
              <a:t>False positive</a:t>
            </a:r>
            <a:endParaRPr kumimoji="1" lang="zh-TW" altLang="en-US" dirty="0">
              <a:solidFill>
                <a:srgbClr val="C00000"/>
              </a:solidFill>
              <a:latin typeface="Arial" panose="020B0604020202020204" pitchFamily="34" charset="0"/>
              <a:cs typeface="Arial" panose="020B0604020202020204" pitchFamily="34" charset="0"/>
            </a:endParaRPr>
          </a:p>
        </p:txBody>
      </p:sp>
      <p:sp>
        <p:nvSpPr>
          <p:cNvPr id="16" name="圓角矩形 15">
            <a:extLst>
              <a:ext uri="{FF2B5EF4-FFF2-40B4-BE49-F238E27FC236}">
                <a16:creationId xmlns:a16="http://schemas.microsoft.com/office/drawing/2014/main" id="{B5938E7F-0129-F977-5ABA-77BD28D86F73}"/>
              </a:ext>
            </a:extLst>
          </p:cNvPr>
          <p:cNvSpPr/>
          <p:nvPr/>
        </p:nvSpPr>
        <p:spPr>
          <a:xfrm>
            <a:off x="10771614" y="1458567"/>
            <a:ext cx="1302318" cy="657476"/>
          </a:xfrm>
          <a:prstGeom prst="roundRect">
            <a:avLst/>
          </a:prstGeom>
          <a:solidFill>
            <a:schemeClr val="bg1">
              <a:lumMod val="6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rgbClr val="C00000"/>
                </a:solidFill>
                <a:latin typeface="Arial" panose="020B0604020202020204" pitchFamily="34" charset="0"/>
                <a:cs typeface="Arial" panose="020B0604020202020204" pitchFamily="34" charset="0"/>
              </a:rPr>
              <a:t>True negative</a:t>
            </a:r>
            <a:endParaRPr kumimoji="1" lang="zh-TW" altLang="en-US" dirty="0">
              <a:solidFill>
                <a:srgbClr val="C00000"/>
              </a:solidFill>
              <a:latin typeface="Arial" panose="020B0604020202020204" pitchFamily="34" charset="0"/>
              <a:cs typeface="Arial" panose="020B0604020202020204" pitchFamily="34" charset="0"/>
            </a:endParaRPr>
          </a:p>
        </p:txBody>
      </p:sp>
      <p:sp>
        <p:nvSpPr>
          <p:cNvPr id="18" name="文字方塊 17">
            <a:extLst>
              <a:ext uri="{FF2B5EF4-FFF2-40B4-BE49-F238E27FC236}">
                <a16:creationId xmlns:a16="http://schemas.microsoft.com/office/drawing/2014/main" id="{45F31372-853F-FAF3-15DD-4D663AB2013C}"/>
              </a:ext>
            </a:extLst>
          </p:cNvPr>
          <p:cNvSpPr txBox="1"/>
          <p:nvPr/>
        </p:nvSpPr>
        <p:spPr>
          <a:xfrm>
            <a:off x="0" y="1526722"/>
            <a:ext cx="1826141" cy="584775"/>
          </a:xfrm>
          <a:prstGeom prst="rect">
            <a:avLst/>
          </a:prstGeom>
          <a:noFill/>
        </p:spPr>
        <p:txBody>
          <a:bodyPr wrap="none" rtlCol="0">
            <a:spAutoFit/>
          </a:bodyPr>
          <a:lstStyle/>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腦缺血組</a:t>
            </a:r>
            <a:endPar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3" name="圓角矩形 2">
            <a:extLst>
              <a:ext uri="{FF2B5EF4-FFF2-40B4-BE49-F238E27FC236}">
                <a16:creationId xmlns:a16="http://schemas.microsoft.com/office/drawing/2014/main" id="{C4D3F96F-F81A-23D5-3CAC-D90577C0CD26}"/>
              </a:ext>
            </a:extLst>
          </p:cNvPr>
          <p:cNvSpPr/>
          <p:nvPr/>
        </p:nvSpPr>
        <p:spPr>
          <a:xfrm>
            <a:off x="9207229" y="4943889"/>
            <a:ext cx="1452876" cy="662152"/>
          </a:xfrm>
          <a:prstGeom prst="roundRect">
            <a:avLst/>
          </a:prstGeom>
          <a:solidFill>
            <a:schemeClr val="accent4">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6" name="圓角矩形 5">
            <a:extLst>
              <a:ext uri="{FF2B5EF4-FFF2-40B4-BE49-F238E27FC236}">
                <a16:creationId xmlns:a16="http://schemas.microsoft.com/office/drawing/2014/main" id="{E3DF87A4-9F16-F0E1-EE18-F3CAF2C5E10B}"/>
              </a:ext>
            </a:extLst>
          </p:cNvPr>
          <p:cNvSpPr/>
          <p:nvPr/>
        </p:nvSpPr>
        <p:spPr>
          <a:xfrm>
            <a:off x="10660105" y="4263959"/>
            <a:ext cx="1424810" cy="669232"/>
          </a:xfrm>
          <a:prstGeom prst="roundRect">
            <a:avLst/>
          </a:prstGeom>
          <a:solidFill>
            <a:schemeClr val="accent6">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 name="圓角矩形 7">
            <a:extLst>
              <a:ext uri="{FF2B5EF4-FFF2-40B4-BE49-F238E27FC236}">
                <a16:creationId xmlns:a16="http://schemas.microsoft.com/office/drawing/2014/main" id="{17BD519F-160C-6DAA-6044-876EBC3B1BE6}"/>
              </a:ext>
            </a:extLst>
          </p:cNvPr>
          <p:cNvSpPr/>
          <p:nvPr/>
        </p:nvSpPr>
        <p:spPr>
          <a:xfrm>
            <a:off x="9199751" y="4275704"/>
            <a:ext cx="1446479" cy="652818"/>
          </a:xfrm>
          <a:prstGeom prst="roundRect">
            <a:avLst/>
          </a:prstGeom>
          <a:solidFill>
            <a:schemeClr val="bg1">
              <a:lumMod val="6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7" name="圓角矩形 16">
            <a:extLst>
              <a:ext uri="{FF2B5EF4-FFF2-40B4-BE49-F238E27FC236}">
                <a16:creationId xmlns:a16="http://schemas.microsoft.com/office/drawing/2014/main" id="{B11F3041-AD35-B20B-56DD-888E78E494AF}"/>
              </a:ext>
            </a:extLst>
          </p:cNvPr>
          <p:cNvSpPr/>
          <p:nvPr/>
        </p:nvSpPr>
        <p:spPr>
          <a:xfrm>
            <a:off x="9200022" y="3600443"/>
            <a:ext cx="1446479" cy="652818"/>
          </a:xfrm>
          <a:prstGeom prst="roundRect">
            <a:avLst/>
          </a:prstGeom>
          <a:solidFill>
            <a:schemeClr val="bg1">
              <a:lumMod val="6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9" name="圓角矩形 18">
            <a:extLst>
              <a:ext uri="{FF2B5EF4-FFF2-40B4-BE49-F238E27FC236}">
                <a16:creationId xmlns:a16="http://schemas.microsoft.com/office/drawing/2014/main" id="{9EC3E3B3-DFD8-8452-F7B0-86F6EC9C4838}"/>
              </a:ext>
            </a:extLst>
          </p:cNvPr>
          <p:cNvSpPr/>
          <p:nvPr/>
        </p:nvSpPr>
        <p:spPr>
          <a:xfrm>
            <a:off x="7738308" y="4293688"/>
            <a:ext cx="1446479" cy="652818"/>
          </a:xfrm>
          <a:prstGeom prst="roundRect">
            <a:avLst/>
          </a:prstGeom>
          <a:solidFill>
            <a:schemeClr val="bg1">
              <a:lumMod val="6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22" name="圖片 21" descr="一張含有 文字 的圖片&#10;&#10;自動產生的描述">
            <a:extLst>
              <a:ext uri="{FF2B5EF4-FFF2-40B4-BE49-F238E27FC236}">
                <a16:creationId xmlns:a16="http://schemas.microsoft.com/office/drawing/2014/main" id="{26F1C53C-1B9B-7157-3C67-CD5B6B5A2F8D}"/>
              </a:ext>
            </a:extLst>
          </p:cNvPr>
          <p:cNvPicPr>
            <a:picLocks noChangeAspect="1"/>
          </p:cNvPicPr>
          <p:nvPr/>
        </p:nvPicPr>
        <p:blipFill rotWithShape="1">
          <a:blip r:embed="rId3"/>
          <a:srcRect l="4253" t="2404" r="4355"/>
          <a:stretch/>
        </p:blipFill>
        <p:spPr>
          <a:xfrm>
            <a:off x="1700884" y="1458566"/>
            <a:ext cx="4266781" cy="5399434"/>
          </a:xfrm>
          <a:prstGeom prst="rect">
            <a:avLst/>
          </a:prstGeom>
        </p:spPr>
      </p:pic>
    </p:spTree>
    <p:extLst>
      <p:ext uri="{BB962C8B-B14F-4D97-AF65-F5344CB8AC3E}">
        <p14:creationId xmlns:p14="http://schemas.microsoft.com/office/powerpoint/2010/main" val="166948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animBg="1"/>
      <p:bldP spid="12" grpId="0" animBg="1"/>
      <p:bldP spid="13" grpId="0" animBg="1"/>
      <p:bldP spid="2" grpId="0" animBg="1"/>
      <p:bldP spid="7" grpId="0" animBg="1"/>
      <p:bldP spid="14" grpId="0" animBg="1"/>
      <p:bldP spid="15" grpId="0" animBg="1"/>
      <p:bldP spid="16" grpId="0" animBg="1"/>
      <p:bldP spid="3" grpId="0" animBg="1"/>
      <p:bldP spid="6" grpId="0" animBg="1"/>
      <p:bldP spid="8" grpId="0" animBg="1"/>
      <p:bldP spid="17"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RNN</a:t>
            </a:r>
            <a:r>
              <a:rPr kumimoji="1" lang="zh-TW" altLang="en-US" b="1" dirty="0">
                <a:solidFill>
                  <a:schemeClr val="bg1"/>
                </a:solidFill>
                <a:latin typeface="Arial" panose="020B0604020202020204" pitchFamily="34" charset="0"/>
                <a:cs typeface="Arial" panose="020B0604020202020204" pitchFamily="34" charset="0"/>
              </a:rPr>
              <a:t> </a:t>
            </a:r>
            <a:r>
              <a:rPr kumimoji="1" lang="en-US" altLang="zh-TW" b="1" dirty="0">
                <a:solidFill>
                  <a:schemeClr val="bg1"/>
                </a:solidFill>
                <a:latin typeface="Arial" panose="020B0604020202020204" pitchFamily="34" charset="0"/>
                <a:cs typeface="Arial" panose="020B0604020202020204" pitchFamily="34" charset="0"/>
              </a:rPr>
              <a:t>model </a:t>
            </a:r>
            <a:r>
              <a:rPr kumimoji="1" lang="zh-TW" altLang="en-US"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rPr>
              <a:t>檢定</a:t>
            </a:r>
            <a:r>
              <a:rPr kumimoji="1" lang="en-US" altLang="zh-TW"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rPr>
              <a:t> </a:t>
            </a:r>
            <a:endParaRPr kumimoji="1" lang="zh-TW" altLang="en-US"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endParaRPr>
          </a:p>
        </p:txBody>
      </p:sp>
      <p:graphicFrame>
        <p:nvGraphicFramePr>
          <p:cNvPr id="5" name="表格 4">
            <a:extLst>
              <a:ext uri="{FF2B5EF4-FFF2-40B4-BE49-F238E27FC236}">
                <a16:creationId xmlns:a16="http://schemas.microsoft.com/office/drawing/2014/main" id="{25EBEF72-213B-9903-9A2B-832784D9A1FA}"/>
              </a:ext>
            </a:extLst>
          </p:cNvPr>
          <p:cNvGraphicFramePr>
            <a:graphicFrameLocks noGrp="1"/>
          </p:cNvGraphicFramePr>
          <p:nvPr>
            <p:extLst>
              <p:ext uri="{D42A27DB-BD31-4B8C-83A1-F6EECF244321}">
                <p14:modId xmlns:p14="http://schemas.microsoft.com/office/powerpoint/2010/main" val="2035004452"/>
              </p:ext>
            </p:extLst>
          </p:nvPr>
        </p:nvGraphicFramePr>
        <p:xfrm>
          <a:off x="4829372" y="2935165"/>
          <a:ext cx="5825376" cy="2633632"/>
        </p:xfrm>
        <a:graphic>
          <a:graphicData uri="http://schemas.openxmlformats.org/drawingml/2006/table">
            <a:tbl>
              <a:tblPr firstRow="1" bandRow="1">
                <a:tableStyleId>{8A107856-5554-42FB-B03E-39F5DBC370BA}</a:tableStyleId>
              </a:tblPr>
              <a:tblGrid>
                <a:gridCol w="1456344">
                  <a:extLst>
                    <a:ext uri="{9D8B030D-6E8A-4147-A177-3AD203B41FA5}">
                      <a16:colId xmlns:a16="http://schemas.microsoft.com/office/drawing/2014/main" val="516902240"/>
                    </a:ext>
                  </a:extLst>
                </a:gridCol>
                <a:gridCol w="1456344">
                  <a:extLst>
                    <a:ext uri="{9D8B030D-6E8A-4147-A177-3AD203B41FA5}">
                      <a16:colId xmlns:a16="http://schemas.microsoft.com/office/drawing/2014/main" val="499670940"/>
                    </a:ext>
                  </a:extLst>
                </a:gridCol>
                <a:gridCol w="1456344">
                  <a:extLst>
                    <a:ext uri="{9D8B030D-6E8A-4147-A177-3AD203B41FA5}">
                      <a16:colId xmlns:a16="http://schemas.microsoft.com/office/drawing/2014/main" val="4051969910"/>
                    </a:ext>
                  </a:extLst>
                </a:gridCol>
                <a:gridCol w="1456344">
                  <a:extLst>
                    <a:ext uri="{9D8B030D-6E8A-4147-A177-3AD203B41FA5}">
                      <a16:colId xmlns:a16="http://schemas.microsoft.com/office/drawing/2014/main" val="2370043269"/>
                    </a:ext>
                  </a:extLst>
                </a:gridCol>
              </a:tblGrid>
              <a:tr h="658408">
                <a:tc>
                  <a:txBody>
                    <a:bodyPr/>
                    <a:lstStyle/>
                    <a:p>
                      <a:pPr algn="ctr"/>
                      <a:r>
                        <a:rPr lang="en-US" altLang="zh-TW" sz="2000" dirty="0"/>
                        <a:t>N(%)</a:t>
                      </a:r>
                      <a:endParaRPr lang="zh-TW" altLang="en-US" sz="2000" dirty="0"/>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未中風</a:t>
                      </a:r>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腦出血</a:t>
                      </a:r>
                    </a:p>
                  </a:txBody>
                  <a:tcPr/>
                </a:tc>
                <a:tc>
                  <a:txBody>
                    <a:bodyPr/>
                    <a:lstStyle/>
                    <a:p>
                      <a:pPr algn="ctr"/>
                      <a:r>
                        <a:rPr lang="zh-TW" altLang="en-US" sz="2000" dirty="0">
                          <a:latin typeface="Microsoft JhengHei" panose="020B0604030504040204" pitchFamily="34" charset="-120"/>
                          <a:ea typeface="Microsoft JhengHei" panose="020B0604030504040204" pitchFamily="34" charset="-120"/>
                        </a:rPr>
                        <a:t>腦缺血</a:t>
                      </a:r>
                    </a:p>
                  </a:txBody>
                  <a:tcPr/>
                </a:tc>
                <a:extLst>
                  <a:ext uri="{0D108BD9-81ED-4DB2-BD59-A6C34878D82A}">
                    <a16:rowId xmlns:a16="http://schemas.microsoft.com/office/drawing/2014/main" val="4009116157"/>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未中風</a:t>
                      </a:r>
                      <a:r>
                        <a:rPr lang="en-US" altLang="zh-TW" sz="2000" dirty="0">
                          <a:latin typeface="Microsoft JhengHei" panose="020B0604030504040204" pitchFamily="34" charset="-120"/>
                          <a:ea typeface="Microsoft JhengHei" panose="020B0604030504040204" pitchFamily="34" charset="-120"/>
                        </a:rPr>
                        <a:t> 74</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26 (35.1)</a:t>
                      </a:r>
                      <a:endParaRPr lang="zh-TW" altLang="en-US" sz="2000" dirty="0"/>
                    </a:p>
                  </a:txBody>
                  <a:tcPr/>
                </a:tc>
                <a:tc>
                  <a:txBody>
                    <a:bodyPr/>
                    <a:lstStyle/>
                    <a:p>
                      <a:pPr algn="ctr"/>
                      <a:r>
                        <a:rPr lang="en-US" altLang="zh-TW" sz="2000" dirty="0"/>
                        <a:t>9 (12.2)</a:t>
                      </a:r>
                      <a:endParaRPr lang="zh-TW" altLang="en-US" sz="2000" dirty="0"/>
                    </a:p>
                  </a:txBody>
                  <a:tcPr/>
                </a:tc>
                <a:tc>
                  <a:txBody>
                    <a:bodyPr/>
                    <a:lstStyle/>
                    <a:p>
                      <a:pPr algn="ctr"/>
                      <a:r>
                        <a:rPr lang="en-US" altLang="zh-TW" sz="2000" dirty="0"/>
                        <a:t>39 (52.7)</a:t>
                      </a:r>
                      <a:endParaRPr lang="zh-TW" altLang="en-US" sz="2000" dirty="0"/>
                    </a:p>
                  </a:txBody>
                  <a:tcPr/>
                </a:tc>
                <a:extLst>
                  <a:ext uri="{0D108BD9-81ED-4DB2-BD59-A6C34878D82A}">
                    <a16:rowId xmlns:a16="http://schemas.microsoft.com/office/drawing/2014/main" val="4005479469"/>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腦出血</a:t>
                      </a:r>
                      <a:r>
                        <a:rPr lang="en-US" altLang="zh-TW" sz="2000" dirty="0">
                          <a:latin typeface="Microsoft JhengHei" panose="020B0604030504040204" pitchFamily="34" charset="-120"/>
                          <a:ea typeface="Microsoft JhengHei" panose="020B0604030504040204" pitchFamily="34" charset="-120"/>
                        </a:rPr>
                        <a:t> 30</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5 (17.2)</a:t>
                      </a:r>
                      <a:endParaRPr lang="zh-TW" altLang="en-US" sz="2000" dirty="0"/>
                    </a:p>
                  </a:txBody>
                  <a:tcPr/>
                </a:tc>
                <a:tc>
                  <a:txBody>
                    <a:bodyPr/>
                    <a:lstStyle/>
                    <a:p>
                      <a:pPr algn="ctr"/>
                      <a:r>
                        <a:rPr lang="en-US" altLang="zh-TW" sz="2000" dirty="0"/>
                        <a:t>8 (27.6)</a:t>
                      </a:r>
                      <a:endParaRPr lang="zh-TW" altLang="en-US" sz="2000" dirty="0"/>
                    </a:p>
                  </a:txBody>
                  <a:tcPr/>
                </a:tc>
                <a:tc>
                  <a:txBody>
                    <a:bodyPr/>
                    <a:lstStyle/>
                    <a:p>
                      <a:pPr algn="ctr"/>
                      <a:r>
                        <a:rPr lang="en-US" altLang="zh-TW" sz="2000" dirty="0"/>
                        <a:t>17 (55.2)</a:t>
                      </a:r>
                      <a:endParaRPr lang="zh-TW" altLang="en-US" sz="2000" dirty="0"/>
                    </a:p>
                  </a:txBody>
                  <a:tcPr/>
                </a:tc>
                <a:extLst>
                  <a:ext uri="{0D108BD9-81ED-4DB2-BD59-A6C34878D82A}">
                    <a16:rowId xmlns:a16="http://schemas.microsoft.com/office/drawing/2014/main" val="2975385688"/>
                  </a:ext>
                </a:extLst>
              </a:tr>
              <a:tr h="658408">
                <a:tc>
                  <a:txBody>
                    <a:bodyPr/>
                    <a:lstStyle/>
                    <a:p>
                      <a:pPr algn="ctr"/>
                      <a:r>
                        <a:rPr lang="zh-TW" altLang="en-US" sz="2000" dirty="0">
                          <a:latin typeface="Microsoft JhengHei" panose="020B0604030504040204" pitchFamily="34" charset="-120"/>
                          <a:ea typeface="Microsoft JhengHei" panose="020B0604030504040204" pitchFamily="34" charset="-120"/>
                        </a:rPr>
                        <a:t>腦缺血</a:t>
                      </a:r>
                      <a:r>
                        <a:rPr lang="en-US" altLang="zh-TW" sz="2000" dirty="0">
                          <a:latin typeface="Microsoft JhengHei" panose="020B0604030504040204" pitchFamily="34" charset="-120"/>
                          <a:ea typeface="Microsoft JhengHei" panose="020B0604030504040204" pitchFamily="34" charset="-120"/>
                        </a:rPr>
                        <a:t> 138</a:t>
                      </a:r>
                      <a:endParaRPr lang="zh-TW" altLang="en-US" sz="2000" dirty="0">
                        <a:latin typeface="Microsoft JhengHei" panose="020B0604030504040204" pitchFamily="34" charset="-120"/>
                        <a:ea typeface="Microsoft JhengHei" panose="020B0604030504040204" pitchFamily="34" charset="-120"/>
                      </a:endParaRPr>
                    </a:p>
                  </a:txBody>
                  <a:tcPr/>
                </a:tc>
                <a:tc>
                  <a:txBody>
                    <a:bodyPr/>
                    <a:lstStyle/>
                    <a:p>
                      <a:pPr algn="ctr"/>
                      <a:r>
                        <a:rPr lang="en-US" altLang="zh-TW" sz="2000" dirty="0"/>
                        <a:t>46 (33.3)</a:t>
                      </a:r>
                      <a:endParaRPr lang="zh-TW" altLang="en-US" sz="2000" dirty="0"/>
                    </a:p>
                  </a:txBody>
                  <a:tcPr/>
                </a:tc>
                <a:tc>
                  <a:txBody>
                    <a:bodyPr/>
                    <a:lstStyle/>
                    <a:p>
                      <a:pPr algn="ctr"/>
                      <a:r>
                        <a:rPr lang="en-US" altLang="zh-TW" sz="2000" dirty="0"/>
                        <a:t>31 (22.5)</a:t>
                      </a:r>
                      <a:endParaRPr lang="zh-TW" altLang="en-US" sz="2000" dirty="0"/>
                    </a:p>
                  </a:txBody>
                  <a:tcPr/>
                </a:tc>
                <a:tc>
                  <a:txBody>
                    <a:bodyPr/>
                    <a:lstStyle/>
                    <a:p>
                      <a:pPr algn="ctr"/>
                      <a:r>
                        <a:rPr lang="en-US" altLang="zh-TW" sz="2000" dirty="0"/>
                        <a:t>61 (44.2)</a:t>
                      </a:r>
                      <a:endParaRPr lang="zh-TW" altLang="en-US" sz="2000" dirty="0"/>
                    </a:p>
                  </a:txBody>
                  <a:tcPr/>
                </a:tc>
                <a:extLst>
                  <a:ext uri="{0D108BD9-81ED-4DB2-BD59-A6C34878D82A}">
                    <a16:rowId xmlns:a16="http://schemas.microsoft.com/office/drawing/2014/main" val="2505154376"/>
                  </a:ext>
                </a:extLst>
              </a:tr>
            </a:tbl>
          </a:graphicData>
        </a:graphic>
      </p:graphicFrame>
      <p:sp>
        <p:nvSpPr>
          <p:cNvPr id="9" name="文字方塊 8">
            <a:extLst>
              <a:ext uri="{FF2B5EF4-FFF2-40B4-BE49-F238E27FC236}">
                <a16:creationId xmlns:a16="http://schemas.microsoft.com/office/drawing/2014/main" id="{37866038-1C31-A3DB-8CD7-94C2427D1F02}"/>
              </a:ext>
            </a:extLst>
          </p:cNvPr>
          <p:cNvSpPr txBox="1"/>
          <p:nvPr/>
        </p:nvSpPr>
        <p:spPr>
          <a:xfrm rot="16200000">
            <a:off x="3790030" y="4069254"/>
            <a:ext cx="1709351" cy="369332"/>
          </a:xfrm>
          <a:prstGeom prst="rect">
            <a:avLst/>
          </a:prstGeom>
          <a:noFill/>
        </p:spPr>
        <p:txBody>
          <a:bodyPr wrap="square">
            <a:spAutoFit/>
          </a:bodyPr>
          <a:lstStyle/>
          <a:p>
            <a:r>
              <a:rPr kumimoji="1" lang="en-US" altLang="zh-TW"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True label</a:t>
            </a:r>
            <a:endParaRPr kumimoji="1" lang="zh-TW" altLang="en-US"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0" name="文字方塊 9">
            <a:extLst>
              <a:ext uri="{FF2B5EF4-FFF2-40B4-BE49-F238E27FC236}">
                <a16:creationId xmlns:a16="http://schemas.microsoft.com/office/drawing/2014/main" id="{E34F4983-4083-02ED-6B36-670EA0893AD7}"/>
              </a:ext>
            </a:extLst>
          </p:cNvPr>
          <p:cNvSpPr txBox="1"/>
          <p:nvPr/>
        </p:nvSpPr>
        <p:spPr>
          <a:xfrm>
            <a:off x="6749473" y="2412866"/>
            <a:ext cx="2557848" cy="369332"/>
          </a:xfrm>
          <a:prstGeom prst="rect">
            <a:avLst/>
          </a:prstGeom>
          <a:noFill/>
        </p:spPr>
        <p:txBody>
          <a:bodyPr wrap="square">
            <a:spAutoFit/>
          </a:bodyPr>
          <a:lstStyle/>
          <a:p>
            <a:r>
              <a:rPr kumimoji="1" lang="en-US" altLang="zh-TW"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Prediction by model</a:t>
            </a:r>
            <a:endParaRPr kumimoji="1" lang="zh-TW" altLang="en-US" sz="1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8" name="文字方塊 17">
            <a:extLst>
              <a:ext uri="{FF2B5EF4-FFF2-40B4-BE49-F238E27FC236}">
                <a16:creationId xmlns:a16="http://schemas.microsoft.com/office/drawing/2014/main" id="{45F31372-853F-FAF3-15DD-4D663AB2013C}"/>
              </a:ext>
            </a:extLst>
          </p:cNvPr>
          <p:cNvSpPr txBox="1"/>
          <p:nvPr/>
        </p:nvSpPr>
        <p:spPr>
          <a:xfrm>
            <a:off x="516955" y="1520314"/>
            <a:ext cx="5109091" cy="1077218"/>
          </a:xfrm>
          <a:prstGeom prst="rect">
            <a:avLst/>
          </a:prstGeom>
          <a:noFill/>
        </p:spPr>
        <p:txBody>
          <a:bodyPr wrap="none" rtlCol="0">
            <a:spAutoFit/>
          </a:bodyPr>
          <a:lstStyle/>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如果瞎猜大概機率是多少？</a:t>
            </a:r>
            <a:endPar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按照樣本分佈比例亂抽？</a:t>
            </a:r>
            <a:endPar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2" name="圓角矩形 1">
            <a:extLst>
              <a:ext uri="{FF2B5EF4-FFF2-40B4-BE49-F238E27FC236}">
                <a16:creationId xmlns:a16="http://schemas.microsoft.com/office/drawing/2014/main" id="{2AB2DBB1-5D2C-470B-0374-C774807393B1}"/>
              </a:ext>
            </a:extLst>
          </p:cNvPr>
          <p:cNvSpPr/>
          <p:nvPr/>
        </p:nvSpPr>
        <p:spPr>
          <a:xfrm>
            <a:off x="4829372" y="3589829"/>
            <a:ext cx="1452875" cy="1978968"/>
          </a:xfrm>
          <a:prstGeom prst="roundRect">
            <a:avLst/>
          </a:prstGeom>
          <a:solidFill>
            <a:srgbClr val="8D151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a:extLst>
              <a:ext uri="{FF2B5EF4-FFF2-40B4-BE49-F238E27FC236}">
                <a16:creationId xmlns:a16="http://schemas.microsoft.com/office/drawing/2014/main" id="{387D0C43-69EE-56CD-14BE-D63A5E5AB47B}"/>
              </a:ext>
            </a:extLst>
          </p:cNvPr>
          <p:cNvPicPr>
            <a:picLocks noChangeAspect="1"/>
          </p:cNvPicPr>
          <p:nvPr/>
        </p:nvPicPr>
        <p:blipFill>
          <a:blip r:embed="rId3"/>
          <a:stretch>
            <a:fillRect/>
          </a:stretch>
        </p:blipFill>
        <p:spPr>
          <a:xfrm>
            <a:off x="1465995" y="3130397"/>
            <a:ext cx="2438400" cy="2438400"/>
          </a:xfrm>
          <a:prstGeom prst="rect">
            <a:avLst/>
          </a:prstGeom>
        </p:spPr>
      </p:pic>
      <p:sp>
        <p:nvSpPr>
          <p:cNvPr id="8" name="文字方塊 7">
            <a:extLst>
              <a:ext uri="{FF2B5EF4-FFF2-40B4-BE49-F238E27FC236}">
                <a16:creationId xmlns:a16="http://schemas.microsoft.com/office/drawing/2014/main" id="{59382922-B0DF-23A6-BC76-1F239D0BE4EA}"/>
              </a:ext>
            </a:extLst>
          </p:cNvPr>
          <p:cNvSpPr txBox="1"/>
          <p:nvPr/>
        </p:nvSpPr>
        <p:spPr>
          <a:xfrm>
            <a:off x="49250" y="5901317"/>
            <a:ext cx="12635190" cy="584775"/>
          </a:xfrm>
          <a:prstGeom prst="rect">
            <a:avLst/>
          </a:prstGeom>
          <a:noFill/>
        </p:spPr>
        <p:txBody>
          <a:bodyPr wrap="none" rtlCol="0">
            <a:spAutoFit/>
          </a:bodyPr>
          <a:lstStyle/>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問題：</a:t>
            </a:r>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model</a:t>
            </a:r>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根本就是按照樣本比例猜題 所以比例和資料分布一樣</a:t>
            </a:r>
            <a:endPar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Tree>
    <p:extLst>
      <p:ext uri="{BB962C8B-B14F-4D97-AF65-F5344CB8AC3E}">
        <p14:creationId xmlns:p14="http://schemas.microsoft.com/office/powerpoint/2010/main" val="336985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9D035C-17DA-DF7A-5AF8-2CA032A4F6DB}"/>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Background </a:t>
            </a:r>
            <a:endParaRPr kumimoji="1" lang="zh-TW" altLang="en-US" b="1" dirty="0">
              <a:solidFill>
                <a:schemeClr val="bg1"/>
              </a:solidFill>
              <a:latin typeface="Arial" panose="020B0604020202020204" pitchFamily="34" charset="0"/>
              <a:cs typeface="Arial" panose="020B0604020202020204" pitchFamily="34" charset="0"/>
            </a:endParaRPr>
          </a:p>
        </p:txBody>
      </p:sp>
      <p:pic>
        <p:nvPicPr>
          <p:cNvPr id="13" name="圖片 12">
            <a:extLst>
              <a:ext uri="{FF2B5EF4-FFF2-40B4-BE49-F238E27FC236}">
                <a16:creationId xmlns:a16="http://schemas.microsoft.com/office/drawing/2014/main" id="{6DC78FFF-82E7-0F8C-3555-C73A90FB460E}"/>
              </a:ext>
            </a:extLst>
          </p:cNvPr>
          <p:cNvPicPr>
            <a:picLocks noChangeAspect="1"/>
          </p:cNvPicPr>
          <p:nvPr/>
        </p:nvPicPr>
        <p:blipFill>
          <a:blip r:embed="rId2"/>
          <a:stretch>
            <a:fillRect/>
          </a:stretch>
        </p:blipFill>
        <p:spPr>
          <a:xfrm>
            <a:off x="265044" y="2357575"/>
            <a:ext cx="1465194" cy="1465194"/>
          </a:xfrm>
          <a:prstGeom prst="rect">
            <a:avLst/>
          </a:prstGeom>
        </p:spPr>
      </p:pic>
      <p:pic>
        <p:nvPicPr>
          <p:cNvPr id="4" name="圖片 3">
            <a:extLst>
              <a:ext uri="{FF2B5EF4-FFF2-40B4-BE49-F238E27FC236}">
                <a16:creationId xmlns:a16="http://schemas.microsoft.com/office/drawing/2014/main" id="{375814BA-7674-C9ED-336A-9824D0FF5FCB}"/>
              </a:ext>
            </a:extLst>
          </p:cNvPr>
          <p:cNvPicPr>
            <a:picLocks noChangeAspect="1"/>
          </p:cNvPicPr>
          <p:nvPr/>
        </p:nvPicPr>
        <p:blipFill>
          <a:blip r:embed="rId3"/>
          <a:stretch>
            <a:fillRect/>
          </a:stretch>
        </p:blipFill>
        <p:spPr>
          <a:xfrm>
            <a:off x="2368827" y="2272676"/>
            <a:ext cx="1745974" cy="1745974"/>
          </a:xfrm>
          <a:prstGeom prst="rect">
            <a:avLst/>
          </a:prstGeom>
        </p:spPr>
      </p:pic>
      <p:pic>
        <p:nvPicPr>
          <p:cNvPr id="8" name="圖片 7">
            <a:extLst>
              <a:ext uri="{FF2B5EF4-FFF2-40B4-BE49-F238E27FC236}">
                <a16:creationId xmlns:a16="http://schemas.microsoft.com/office/drawing/2014/main" id="{6B87943E-EBBB-C5C6-7851-3C003E47F509}"/>
              </a:ext>
            </a:extLst>
          </p:cNvPr>
          <p:cNvPicPr>
            <a:picLocks noChangeAspect="1"/>
          </p:cNvPicPr>
          <p:nvPr/>
        </p:nvPicPr>
        <p:blipFill>
          <a:blip r:embed="rId4"/>
          <a:stretch>
            <a:fillRect/>
          </a:stretch>
        </p:blipFill>
        <p:spPr>
          <a:xfrm>
            <a:off x="7321963" y="1325563"/>
            <a:ext cx="1510472" cy="1510472"/>
          </a:xfrm>
          <a:prstGeom prst="rect">
            <a:avLst/>
          </a:prstGeom>
        </p:spPr>
      </p:pic>
      <p:pic>
        <p:nvPicPr>
          <p:cNvPr id="12" name="圖片 11">
            <a:extLst>
              <a:ext uri="{FF2B5EF4-FFF2-40B4-BE49-F238E27FC236}">
                <a16:creationId xmlns:a16="http://schemas.microsoft.com/office/drawing/2014/main" id="{2A16ECE7-E1FC-408F-C4E4-8CF0F8004759}"/>
              </a:ext>
            </a:extLst>
          </p:cNvPr>
          <p:cNvPicPr>
            <a:picLocks noChangeAspect="1"/>
          </p:cNvPicPr>
          <p:nvPr/>
        </p:nvPicPr>
        <p:blipFill>
          <a:blip r:embed="rId5"/>
          <a:stretch>
            <a:fillRect/>
          </a:stretch>
        </p:blipFill>
        <p:spPr>
          <a:xfrm>
            <a:off x="7321963" y="3263414"/>
            <a:ext cx="1510472" cy="1510472"/>
          </a:xfrm>
          <a:prstGeom prst="rect">
            <a:avLst/>
          </a:prstGeom>
        </p:spPr>
      </p:pic>
      <p:pic>
        <p:nvPicPr>
          <p:cNvPr id="16" name="圖片 15">
            <a:extLst>
              <a:ext uri="{FF2B5EF4-FFF2-40B4-BE49-F238E27FC236}">
                <a16:creationId xmlns:a16="http://schemas.microsoft.com/office/drawing/2014/main" id="{CFC218F3-A675-CA3B-8E07-8B714CEB0CEE}"/>
              </a:ext>
            </a:extLst>
          </p:cNvPr>
          <p:cNvPicPr>
            <a:picLocks noChangeAspect="1"/>
          </p:cNvPicPr>
          <p:nvPr/>
        </p:nvPicPr>
        <p:blipFill>
          <a:blip r:embed="rId6"/>
          <a:stretch>
            <a:fillRect/>
          </a:stretch>
        </p:blipFill>
        <p:spPr>
          <a:xfrm>
            <a:off x="7321827" y="5201264"/>
            <a:ext cx="1580121" cy="1580121"/>
          </a:xfrm>
          <a:prstGeom prst="rect">
            <a:avLst/>
          </a:prstGeom>
        </p:spPr>
      </p:pic>
      <p:sp>
        <p:nvSpPr>
          <p:cNvPr id="17" name="圓角矩形 16">
            <a:extLst>
              <a:ext uri="{FF2B5EF4-FFF2-40B4-BE49-F238E27FC236}">
                <a16:creationId xmlns:a16="http://schemas.microsoft.com/office/drawing/2014/main" id="{EDFF29F7-5E4E-8531-744A-DF739FA9DD04}"/>
              </a:ext>
            </a:extLst>
          </p:cNvPr>
          <p:cNvSpPr/>
          <p:nvPr/>
        </p:nvSpPr>
        <p:spPr>
          <a:xfrm>
            <a:off x="2133603" y="5424793"/>
            <a:ext cx="1981198"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3200" dirty="0">
                <a:latin typeface="Microsoft JhengHei" panose="020B0604030504040204" pitchFamily="34" charset="-120"/>
                <a:ea typeface="Microsoft JhengHei" panose="020B0604030504040204" pitchFamily="34" charset="-120"/>
                <a:cs typeface="Arial" panose="020B0604020202020204" pitchFamily="34" charset="0"/>
              </a:rPr>
              <a:t>未中風</a:t>
            </a:r>
          </a:p>
        </p:txBody>
      </p:sp>
      <p:sp>
        <p:nvSpPr>
          <p:cNvPr id="18" name="圓角矩形 17">
            <a:extLst>
              <a:ext uri="{FF2B5EF4-FFF2-40B4-BE49-F238E27FC236}">
                <a16:creationId xmlns:a16="http://schemas.microsoft.com/office/drawing/2014/main" id="{60D93BCA-D824-E00A-8FDB-783C89B2E39D}"/>
              </a:ext>
            </a:extLst>
          </p:cNvPr>
          <p:cNvSpPr/>
          <p:nvPr/>
        </p:nvSpPr>
        <p:spPr>
          <a:xfrm>
            <a:off x="4538872" y="5424792"/>
            <a:ext cx="1981198"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3200" dirty="0">
                <a:latin typeface="Microsoft JhengHei" panose="020B0604030504040204" pitchFamily="34" charset="-120"/>
                <a:ea typeface="Microsoft JhengHei" panose="020B0604030504040204" pitchFamily="34" charset="-120"/>
                <a:cs typeface="Arial" panose="020B0604020202020204" pitchFamily="34" charset="0"/>
              </a:rPr>
              <a:t>出血</a:t>
            </a:r>
          </a:p>
        </p:txBody>
      </p:sp>
      <p:sp>
        <p:nvSpPr>
          <p:cNvPr id="19" name="圓角矩形 18">
            <a:extLst>
              <a:ext uri="{FF2B5EF4-FFF2-40B4-BE49-F238E27FC236}">
                <a16:creationId xmlns:a16="http://schemas.microsoft.com/office/drawing/2014/main" id="{CA7F2309-CFB5-9135-9537-95FF44E92915}"/>
              </a:ext>
            </a:extLst>
          </p:cNvPr>
          <p:cNvSpPr/>
          <p:nvPr/>
        </p:nvSpPr>
        <p:spPr>
          <a:xfrm>
            <a:off x="4538872" y="2523641"/>
            <a:ext cx="1981198"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3200" dirty="0">
                <a:latin typeface="Microsoft JhengHei" panose="020B0604030504040204" pitchFamily="34" charset="-120"/>
                <a:ea typeface="Microsoft JhengHei" panose="020B0604030504040204" pitchFamily="34" charset="-120"/>
                <a:cs typeface="Arial" panose="020B0604020202020204" pitchFamily="34" charset="0"/>
              </a:rPr>
              <a:t>缺血</a:t>
            </a:r>
          </a:p>
        </p:txBody>
      </p:sp>
      <p:cxnSp>
        <p:nvCxnSpPr>
          <p:cNvPr id="21" name="曲線接點 20">
            <a:extLst>
              <a:ext uri="{FF2B5EF4-FFF2-40B4-BE49-F238E27FC236}">
                <a16:creationId xmlns:a16="http://schemas.microsoft.com/office/drawing/2014/main" id="{B5CD4AC4-F6B4-9CCB-094F-71DDFF2CCF8C}"/>
              </a:ext>
            </a:extLst>
          </p:cNvPr>
          <p:cNvCxnSpPr>
            <a:cxnSpLocks/>
            <a:stCxn id="4" idx="2"/>
            <a:endCxn id="17" idx="0"/>
          </p:cNvCxnSpPr>
          <p:nvPr/>
        </p:nvCxnSpPr>
        <p:spPr>
          <a:xfrm rot="5400000">
            <a:off x="2479937" y="4662915"/>
            <a:ext cx="1406143" cy="117612"/>
          </a:xfrm>
          <a:prstGeom prst="curvedConnector3">
            <a:avLst>
              <a:gd name="adj1" fmla="val 3350"/>
            </a:avLst>
          </a:prstGeom>
          <a:ln w="88900">
            <a:solidFill>
              <a:srgbClr val="8D151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曲線接點 26">
            <a:extLst>
              <a:ext uri="{FF2B5EF4-FFF2-40B4-BE49-F238E27FC236}">
                <a16:creationId xmlns:a16="http://schemas.microsoft.com/office/drawing/2014/main" id="{D3F5BC57-470A-8427-48A3-56CA2B4614D3}"/>
              </a:ext>
            </a:extLst>
          </p:cNvPr>
          <p:cNvCxnSpPr>
            <a:cxnSpLocks/>
            <a:endCxn id="18" idx="0"/>
          </p:cNvCxnSpPr>
          <p:nvPr/>
        </p:nvCxnSpPr>
        <p:spPr>
          <a:xfrm>
            <a:off x="3737115" y="3822769"/>
            <a:ext cx="1792356" cy="1602023"/>
          </a:xfrm>
          <a:prstGeom prst="curvedConnector2">
            <a:avLst/>
          </a:prstGeom>
          <a:ln w="88900">
            <a:solidFill>
              <a:srgbClr val="8D151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 name="曲線接點 35">
            <a:extLst>
              <a:ext uri="{FF2B5EF4-FFF2-40B4-BE49-F238E27FC236}">
                <a16:creationId xmlns:a16="http://schemas.microsoft.com/office/drawing/2014/main" id="{2854A9C0-1F3A-620D-39B1-3AE6735FEBC3}"/>
              </a:ext>
            </a:extLst>
          </p:cNvPr>
          <p:cNvCxnSpPr>
            <a:cxnSpLocks/>
            <a:stCxn id="4" idx="3"/>
          </p:cNvCxnSpPr>
          <p:nvPr/>
        </p:nvCxnSpPr>
        <p:spPr>
          <a:xfrm>
            <a:off x="4114801" y="3145663"/>
            <a:ext cx="518492" cy="12700"/>
          </a:xfrm>
          <a:prstGeom prst="curvedConnector3">
            <a:avLst>
              <a:gd name="adj1" fmla="val 50000"/>
            </a:avLst>
          </a:prstGeom>
          <a:ln w="88900">
            <a:solidFill>
              <a:srgbClr val="8D151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8259591-74DE-F373-AADF-DA926D108EFF}"/>
              </a:ext>
            </a:extLst>
          </p:cNvPr>
          <p:cNvSpPr txBox="1"/>
          <p:nvPr/>
        </p:nvSpPr>
        <p:spPr>
          <a:xfrm>
            <a:off x="9455424" y="1980288"/>
            <a:ext cx="1826141" cy="584775"/>
          </a:xfrm>
          <a:prstGeom prst="rect">
            <a:avLst/>
          </a:prstGeom>
          <a:noFill/>
        </p:spPr>
        <p:txBody>
          <a:bodyPr wrap="none" rtlCol="0">
            <a:spAutoFit/>
          </a:bodyPr>
          <a:lstStyle/>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血栓溶解</a:t>
            </a:r>
          </a:p>
        </p:txBody>
      </p:sp>
      <p:sp>
        <p:nvSpPr>
          <p:cNvPr id="40" name="文字方塊 39">
            <a:extLst>
              <a:ext uri="{FF2B5EF4-FFF2-40B4-BE49-F238E27FC236}">
                <a16:creationId xmlns:a16="http://schemas.microsoft.com/office/drawing/2014/main" id="{64905D06-A820-EADE-BB65-2BD9034145C7}"/>
              </a:ext>
            </a:extLst>
          </p:cNvPr>
          <p:cNvSpPr txBox="1"/>
          <p:nvPr/>
        </p:nvSpPr>
        <p:spPr>
          <a:xfrm>
            <a:off x="9455421" y="3726261"/>
            <a:ext cx="1826141" cy="584775"/>
          </a:xfrm>
          <a:prstGeom prst="rect">
            <a:avLst/>
          </a:prstGeom>
          <a:noFill/>
        </p:spPr>
        <p:txBody>
          <a:bodyPr wrap="none" rtlCol="0">
            <a:spAutoFit/>
          </a:bodyPr>
          <a:lstStyle/>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藥物治療</a:t>
            </a:r>
          </a:p>
        </p:txBody>
      </p:sp>
      <p:sp>
        <p:nvSpPr>
          <p:cNvPr id="41" name="文字方塊 40">
            <a:extLst>
              <a:ext uri="{FF2B5EF4-FFF2-40B4-BE49-F238E27FC236}">
                <a16:creationId xmlns:a16="http://schemas.microsoft.com/office/drawing/2014/main" id="{5B9B20E7-3F92-D466-CFF4-1FA62343CDBE}"/>
              </a:ext>
            </a:extLst>
          </p:cNvPr>
          <p:cNvSpPr txBox="1"/>
          <p:nvPr/>
        </p:nvSpPr>
        <p:spPr>
          <a:xfrm>
            <a:off x="9455422" y="5698934"/>
            <a:ext cx="1826141" cy="584775"/>
          </a:xfrm>
          <a:prstGeom prst="rect">
            <a:avLst/>
          </a:prstGeom>
          <a:noFill/>
        </p:spPr>
        <p:txBody>
          <a:bodyPr wrap="none" rtlCol="0">
            <a:spAutoFit/>
          </a:bodyPr>
          <a:lstStyle/>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手術治療</a:t>
            </a:r>
          </a:p>
        </p:txBody>
      </p:sp>
      <p:cxnSp>
        <p:nvCxnSpPr>
          <p:cNvPr id="42" name="曲線接點 41">
            <a:extLst>
              <a:ext uri="{FF2B5EF4-FFF2-40B4-BE49-F238E27FC236}">
                <a16:creationId xmlns:a16="http://schemas.microsoft.com/office/drawing/2014/main" id="{066A9638-909D-2F05-FD1E-48C77288310B}"/>
              </a:ext>
            </a:extLst>
          </p:cNvPr>
          <p:cNvCxnSpPr>
            <a:cxnSpLocks/>
            <a:stCxn id="18" idx="3"/>
            <a:endCxn id="16" idx="1"/>
          </p:cNvCxnSpPr>
          <p:nvPr/>
        </p:nvCxnSpPr>
        <p:spPr>
          <a:xfrm>
            <a:off x="6520070" y="5991323"/>
            <a:ext cx="801757" cy="2"/>
          </a:xfrm>
          <a:prstGeom prst="curvedConnector3">
            <a:avLst>
              <a:gd name="adj1" fmla="val 50000"/>
            </a:avLst>
          </a:prstGeom>
          <a:ln w="88900">
            <a:solidFill>
              <a:srgbClr val="8D151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曲線接點 45">
            <a:extLst>
              <a:ext uri="{FF2B5EF4-FFF2-40B4-BE49-F238E27FC236}">
                <a16:creationId xmlns:a16="http://schemas.microsoft.com/office/drawing/2014/main" id="{28318527-0EA1-79FF-C418-FF735D48E9EA}"/>
              </a:ext>
            </a:extLst>
          </p:cNvPr>
          <p:cNvCxnSpPr>
            <a:cxnSpLocks/>
            <a:stCxn id="19" idx="3"/>
            <a:endCxn id="8" idx="1"/>
          </p:cNvCxnSpPr>
          <p:nvPr/>
        </p:nvCxnSpPr>
        <p:spPr>
          <a:xfrm flipV="1">
            <a:off x="6520070" y="2080799"/>
            <a:ext cx="801893" cy="1009373"/>
          </a:xfrm>
          <a:prstGeom prst="curvedConnector3">
            <a:avLst>
              <a:gd name="adj1" fmla="val 32648"/>
            </a:avLst>
          </a:prstGeom>
          <a:ln w="88900">
            <a:solidFill>
              <a:srgbClr val="8D151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曲線接點 50">
            <a:extLst>
              <a:ext uri="{FF2B5EF4-FFF2-40B4-BE49-F238E27FC236}">
                <a16:creationId xmlns:a16="http://schemas.microsoft.com/office/drawing/2014/main" id="{198F1730-D7AA-A75D-08CF-0CBC9A1C30BA}"/>
              </a:ext>
            </a:extLst>
          </p:cNvPr>
          <p:cNvCxnSpPr>
            <a:cxnSpLocks/>
            <a:stCxn id="19" idx="3"/>
            <a:endCxn id="12" idx="1"/>
          </p:cNvCxnSpPr>
          <p:nvPr/>
        </p:nvCxnSpPr>
        <p:spPr>
          <a:xfrm>
            <a:off x="6520070" y="3090172"/>
            <a:ext cx="801893" cy="928478"/>
          </a:xfrm>
          <a:prstGeom prst="curvedConnector3">
            <a:avLst>
              <a:gd name="adj1" fmla="val 35127"/>
            </a:avLst>
          </a:prstGeom>
          <a:ln w="88900">
            <a:solidFill>
              <a:srgbClr val="8D151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4E8D711B-0443-DDCA-5437-D6564D5FD0B0}"/>
              </a:ext>
            </a:extLst>
          </p:cNvPr>
          <p:cNvSpPr txBox="1"/>
          <p:nvPr/>
        </p:nvSpPr>
        <p:spPr>
          <a:xfrm>
            <a:off x="2368827" y="1558844"/>
            <a:ext cx="1826141" cy="584775"/>
          </a:xfrm>
          <a:prstGeom prst="rect">
            <a:avLst/>
          </a:prstGeom>
          <a:noFill/>
        </p:spPr>
        <p:txBody>
          <a:bodyPr wrap="none" rtlCol="0">
            <a:spAutoFit/>
          </a:bodyPr>
          <a:lstStyle/>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電腦斷層</a:t>
            </a:r>
          </a:p>
        </p:txBody>
      </p:sp>
    </p:spTree>
    <p:extLst>
      <p:ext uri="{BB962C8B-B14F-4D97-AF65-F5344CB8AC3E}">
        <p14:creationId xmlns:p14="http://schemas.microsoft.com/office/powerpoint/2010/main" val="60742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p:bldP spid="40" grpId="0"/>
      <p:bldP spid="41" grpId="0"/>
      <p:bldP spid="5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RNN</a:t>
            </a:r>
            <a:r>
              <a:rPr kumimoji="1" lang="zh-TW" altLang="en-US" b="1" dirty="0">
                <a:solidFill>
                  <a:schemeClr val="bg1"/>
                </a:solidFill>
                <a:latin typeface="Arial" panose="020B0604020202020204" pitchFamily="34" charset="0"/>
                <a:cs typeface="Arial" panose="020B0604020202020204" pitchFamily="34" charset="0"/>
              </a:rPr>
              <a:t> </a:t>
            </a:r>
            <a:r>
              <a:rPr kumimoji="1" lang="en-US" altLang="zh-TW" b="1" dirty="0">
                <a:solidFill>
                  <a:schemeClr val="bg1"/>
                </a:solidFill>
                <a:latin typeface="Arial" panose="020B0604020202020204" pitchFamily="34" charset="0"/>
                <a:cs typeface="Arial" panose="020B0604020202020204" pitchFamily="34" charset="0"/>
              </a:rPr>
              <a:t>model </a:t>
            </a:r>
            <a:r>
              <a:rPr kumimoji="1" lang="zh-TW" altLang="en-US"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rPr>
              <a:t>檢定</a:t>
            </a:r>
            <a:r>
              <a:rPr kumimoji="1" lang="en-US" altLang="zh-TW"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rPr>
              <a:t> </a:t>
            </a:r>
            <a:endParaRPr kumimoji="1" lang="zh-TW" altLang="en-US"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2" name="文字方塊 1">
            <a:extLst>
              <a:ext uri="{FF2B5EF4-FFF2-40B4-BE49-F238E27FC236}">
                <a16:creationId xmlns:a16="http://schemas.microsoft.com/office/drawing/2014/main" id="{601246C1-F3FF-2ECE-E1F8-440D0B969E27}"/>
              </a:ext>
            </a:extLst>
          </p:cNvPr>
          <p:cNvSpPr txBox="1"/>
          <p:nvPr/>
        </p:nvSpPr>
        <p:spPr>
          <a:xfrm>
            <a:off x="0" y="1541968"/>
            <a:ext cx="11891397" cy="1077218"/>
          </a:xfrm>
          <a:prstGeom prst="rect">
            <a:avLst/>
          </a:prstGeom>
          <a:noFill/>
        </p:spPr>
        <p:txBody>
          <a:bodyPr wrap="none" rtlCol="0">
            <a:spAutoFit/>
          </a:bodyPr>
          <a:lstStyle/>
          <a:p>
            <a:r>
              <a:rPr kumimoji="1" lang="en-US" altLang="zh-TW" sz="3200" b="1" i="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H</a:t>
            </a:r>
            <a:r>
              <a:rPr kumimoji="1" lang="en-US" altLang="zh-TW" sz="3200" b="1" i="1" baseline="-25000"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0</a:t>
            </a:r>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a:t>
            </a:r>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model</a:t>
            </a:r>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根本就是按照樣本比例猜題 所以比例和資料分布一樣</a:t>
            </a:r>
            <a:endPar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a:p>
            <a:r>
              <a:rPr kumimoji="1" lang="en-US" altLang="zh-TW" sz="3200" b="1" i="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H</a:t>
            </a:r>
            <a:r>
              <a:rPr kumimoji="1" lang="en-US" altLang="zh-TW" sz="3200" b="1" i="1" baseline="-25000"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1</a:t>
            </a:r>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a:t>
            </a:r>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model </a:t>
            </a:r>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有辦法和照分佈比例亂猜不一樣</a:t>
            </a:r>
            <a:endPar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pic>
        <p:nvPicPr>
          <p:cNvPr id="6" name="圖片 5" descr="一張含有 文字 的圖片&#10;&#10;自動產生的描述">
            <a:extLst>
              <a:ext uri="{FF2B5EF4-FFF2-40B4-BE49-F238E27FC236}">
                <a16:creationId xmlns:a16="http://schemas.microsoft.com/office/drawing/2014/main" id="{4A369A1A-FA3E-40B3-3EA0-29214E23FA47}"/>
              </a:ext>
            </a:extLst>
          </p:cNvPr>
          <p:cNvPicPr>
            <a:picLocks noChangeAspect="1"/>
          </p:cNvPicPr>
          <p:nvPr/>
        </p:nvPicPr>
        <p:blipFill>
          <a:blip r:embed="rId3"/>
          <a:stretch>
            <a:fillRect/>
          </a:stretch>
        </p:blipFill>
        <p:spPr>
          <a:xfrm>
            <a:off x="0" y="2785972"/>
            <a:ext cx="4363323" cy="3669615"/>
          </a:xfrm>
          <a:prstGeom prst="rect">
            <a:avLst/>
          </a:prstGeom>
        </p:spPr>
      </p:pic>
      <p:pic>
        <p:nvPicPr>
          <p:cNvPr id="8" name="圖片 7" descr="一張含有 文字 的圖片&#10;&#10;自動產生的描述">
            <a:extLst>
              <a:ext uri="{FF2B5EF4-FFF2-40B4-BE49-F238E27FC236}">
                <a16:creationId xmlns:a16="http://schemas.microsoft.com/office/drawing/2014/main" id="{31ACB221-F53E-D34C-93A9-62B9DCB758BD}"/>
              </a:ext>
            </a:extLst>
          </p:cNvPr>
          <p:cNvPicPr>
            <a:picLocks noChangeAspect="1"/>
          </p:cNvPicPr>
          <p:nvPr/>
        </p:nvPicPr>
        <p:blipFill>
          <a:blip r:embed="rId4"/>
          <a:stretch>
            <a:fillRect/>
          </a:stretch>
        </p:blipFill>
        <p:spPr>
          <a:xfrm>
            <a:off x="4363323" y="2785971"/>
            <a:ext cx="5901376" cy="3669615"/>
          </a:xfrm>
          <a:prstGeom prst="rect">
            <a:avLst/>
          </a:prstGeom>
        </p:spPr>
      </p:pic>
      <p:sp>
        <p:nvSpPr>
          <p:cNvPr id="11" name="文字方塊 10">
            <a:extLst>
              <a:ext uri="{FF2B5EF4-FFF2-40B4-BE49-F238E27FC236}">
                <a16:creationId xmlns:a16="http://schemas.microsoft.com/office/drawing/2014/main" id="{4D2C2E40-4D58-D117-AB69-58FEE648185D}"/>
              </a:ext>
            </a:extLst>
          </p:cNvPr>
          <p:cNvSpPr txBox="1"/>
          <p:nvPr/>
        </p:nvSpPr>
        <p:spPr>
          <a:xfrm>
            <a:off x="4363323" y="6391538"/>
            <a:ext cx="7715574" cy="461665"/>
          </a:xfrm>
          <a:prstGeom prst="rect">
            <a:avLst/>
          </a:prstGeom>
          <a:noFill/>
        </p:spPr>
        <p:txBody>
          <a:bodyPr wrap="none" rtlCol="0">
            <a:spAutoFit/>
          </a:bodyPr>
          <a:lstStyle/>
          <a:p>
            <a:r>
              <a:rPr kumimoji="1" lang="en-US" altLang="zh-TW" sz="2400" b="1" i="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p</a:t>
            </a:r>
            <a:r>
              <a:rPr kumimoji="1" lang="en-US" altLang="zh-TW" sz="24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&lt;0.05 </a:t>
            </a:r>
            <a:r>
              <a:rPr kumimoji="1" lang="zh-TW" altLang="en-US" sz="24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代表否定</a:t>
            </a:r>
            <a:r>
              <a:rPr kumimoji="1" lang="en-US" altLang="zh-TW" sz="2400" b="1" i="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H</a:t>
            </a:r>
            <a:r>
              <a:rPr kumimoji="1" lang="en-US" altLang="zh-TW" sz="2400" b="1" i="1" baseline="-25000"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0</a:t>
            </a:r>
            <a:r>
              <a:rPr kumimoji="1" lang="zh-TW" altLang="en-US" sz="2400" b="1" i="1" baseline="-25000"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 </a:t>
            </a:r>
            <a:r>
              <a:rPr kumimoji="1" lang="en-US" altLang="zh-TW" sz="2400" b="1" i="1" baseline="-25000"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  </a:t>
            </a:r>
            <a:r>
              <a:rPr kumimoji="1" lang="zh-TW" altLang="en-US" sz="24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我們的</a:t>
            </a:r>
            <a:r>
              <a:rPr kumimoji="1" lang="en-US" altLang="zh-TW" sz="24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matrix</a:t>
            </a:r>
            <a:r>
              <a:rPr kumimoji="1" lang="zh-TW" altLang="en-US" sz="24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和資料分布比例不同</a:t>
            </a:r>
            <a:endParaRPr kumimoji="1" lang="en-US" altLang="zh-TW" sz="24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Tree>
    <p:extLst>
      <p:ext uri="{BB962C8B-B14F-4D97-AF65-F5344CB8AC3E}">
        <p14:creationId xmlns:p14="http://schemas.microsoft.com/office/powerpoint/2010/main" val="3106712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Sensitivity &amp; Specificity evaluation</a:t>
            </a:r>
            <a:endParaRPr kumimoji="1" lang="zh-TW" altLang="en-US" b="1" dirty="0">
              <a:solidFill>
                <a:schemeClr val="bg1"/>
              </a:solidFill>
              <a:latin typeface="Arial" panose="020B0604020202020204" pitchFamily="34" charset="0"/>
              <a:cs typeface="Arial" panose="020B0604020202020204" pitchFamily="34" charset="0"/>
            </a:endParaRPr>
          </a:p>
        </p:txBody>
      </p:sp>
      <p:pic>
        <p:nvPicPr>
          <p:cNvPr id="3" name="圖形 2">
            <a:extLst>
              <a:ext uri="{FF2B5EF4-FFF2-40B4-BE49-F238E27FC236}">
                <a16:creationId xmlns:a16="http://schemas.microsoft.com/office/drawing/2014/main" id="{9669A405-BFA9-4E95-4134-BD99C89C0E2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34463"/>
          <a:stretch/>
        </p:blipFill>
        <p:spPr>
          <a:xfrm>
            <a:off x="194471" y="1555255"/>
            <a:ext cx="6570299" cy="3747489"/>
          </a:xfrm>
          <a:prstGeom prst="rect">
            <a:avLst/>
          </a:prstGeom>
        </p:spPr>
      </p:pic>
      <p:pic>
        <p:nvPicPr>
          <p:cNvPr id="5" name="圖形 4">
            <a:extLst>
              <a:ext uri="{FF2B5EF4-FFF2-40B4-BE49-F238E27FC236}">
                <a16:creationId xmlns:a16="http://schemas.microsoft.com/office/drawing/2014/main" id="{C18D487C-888D-41E2-535A-0F30317E817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61442"/>
          <a:stretch/>
        </p:blipFill>
        <p:spPr>
          <a:xfrm>
            <a:off x="6096000" y="2326589"/>
            <a:ext cx="6570299" cy="2204820"/>
          </a:xfrm>
          <a:prstGeom prst="rect">
            <a:avLst/>
          </a:prstGeom>
        </p:spPr>
      </p:pic>
      <p:sp>
        <p:nvSpPr>
          <p:cNvPr id="6" name="圓角矩形 5">
            <a:extLst>
              <a:ext uri="{FF2B5EF4-FFF2-40B4-BE49-F238E27FC236}">
                <a16:creationId xmlns:a16="http://schemas.microsoft.com/office/drawing/2014/main" id="{C9FD1C94-24E0-5765-330D-E977F8782C52}"/>
              </a:ext>
            </a:extLst>
          </p:cNvPr>
          <p:cNvSpPr/>
          <p:nvPr/>
        </p:nvSpPr>
        <p:spPr>
          <a:xfrm>
            <a:off x="8828690" y="1923393"/>
            <a:ext cx="1150882" cy="64638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7" name="圓角矩形 6">
            <a:extLst>
              <a:ext uri="{FF2B5EF4-FFF2-40B4-BE49-F238E27FC236}">
                <a16:creationId xmlns:a16="http://schemas.microsoft.com/office/drawing/2014/main" id="{5BA04E94-EC0F-2CE9-19AB-A440229F2B46}"/>
              </a:ext>
            </a:extLst>
          </p:cNvPr>
          <p:cNvSpPr/>
          <p:nvPr/>
        </p:nvSpPr>
        <p:spPr>
          <a:xfrm>
            <a:off x="4535214" y="5026301"/>
            <a:ext cx="809296" cy="55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 name="圓角矩形 7">
            <a:extLst>
              <a:ext uri="{FF2B5EF4-FFF2-40B4-BE49-F238E27FC236}">
                <a16:creationId xmlns:a16="http://schemas.microsoft.com/office/drawing/2014/main" id="{CE4A89D5-5A67-E8C5-9244-5E9CFDA57355}"/>
              </a:ext>
            </a:extLst>
          </p:cNvPr>
          <p:cNvSpPr/>
          <p:nvPr/>
        </p:nvSpPr>
        <p:spPr>
          <a:xfrm>
            <a:off x="1135133" y="5040806"/>
            <a:ext cx="809296" cy="55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9" name="文字方塊 8">
            <a:extLst>
              <a:ext uri="{FF2B5EF4-FFF2-40B4-BE49-F238E27FC236}">
                <a16:creationId xmlns:a16="http://schemas.microsoft.com/office/drawing/2014/main" id="{FC9B2F09-936D-C4A0-3B53-9D1BCF7B37A0}"/>
              </a:ext>
            </a:extLst>
          </p:cNvPr>
          <p:cNvSpPr txBox="1"/>
          <p:nvPr/>
        </p:nvSpPr>
        <p:spPr>
          <a:xfrm>
            <a:off x="1694795" y="5738712"/>
            <a:ext cx="8802410" cy="1077218"/>
          </a:xfrm>
          <a:prstGeom prst="rect">
            <a:avLst/>
          </a:prstGeom>
          <a:noFill/>
        </p:spPr>
        <p:txBody>
          <a:bodyPr wrap="none" rtlCol="0">
            <a:spAutoFit/>
          </a:bodyPr>
          <a:lstStyle/>
          <a:p>
            <a:pPr algn="ctr"/>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診斷工具的評估，靠靈敏度</a:t>
            </a:r>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a:t>
            </a:r>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特異度</a:t>
            </a:r>
            <a:endPar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標準值一刀切哪裡？才不會錯殺無辜或誤診重症</a:t>
            </a:r>
            <a:endPar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0" name="文字方塊 9">
            <a:extLst>
              <a:ext uri="{FF2B5EF4-FFF2-40B4-BE49-F238E27FC236}">
                <a16:creationId xmlns:a16="http://schemas.microsoft.com/office/drawing/2014/main" id="{CF484EDD-36F9-EA62-3243-D315886FF742}"/>
              </a:ext>
            </a:extLst>
          </p:cNvPr>
          <p:cNvSpPr txBox="1"/>
          <p:nvPr/>
        </p:nvSpPr>
        <p:spPr>
          <a:xfrm>
            <a:off x="10856378" y="6611779"/>
            <a:ext cx="1364476" cy="246221"/>
          </a:xfrm>
          <a:prstGeom prst="rect">
            <a:avLst/>
          </a:prstGeom>
          <a:noFill/>
        </p:spPr>
        <p:txBody>
          <a:bodyPr wrap="none" rtlCol="0">
            <a:spAutoFit/>
          </a:bodyPr>
          <a:lstStyle/>
          <a:p>
            <a:r>
              <a:rPr kumimoji="1" lang="en-US" altLang="zh-TW" sz="1000" b="1" dirty="0">
                <a:solidFill>
                  <a:schemeClr val="bg1">
                    <a:lumMod val="50000"/>
                  </a:schemeClr>
                </a:solidFill>
                <a:latin typeface="Microsoft JhengHei" panose="020B0604030504040204" pitchFamily="34" charset="-120"/>
                <a:ea typeface="Microsoft JhengHei" panose="020B0604030504040204" pitchFamily="34" charset="-120"/>
                <a:cs typeface="Arial" panose="020B0604020202020204" pitchFamily="34" charset="0"/>
              </a:rPr>
              <a:t>Adapted from Wiki</a:t>
            </a:r>
          </a:p>
        </p:txBody>
      </p:sp>
    </p:spTree>
    <p:extLst>
      <p:ext uri="{BB962C8B-B14F-4D97-AF65-F5344CB8AC3E}">
        <p14:creationId xmlns:p14="http://schemas.microsoft.com/office/powerpoint/2010/main" val="2804620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Discussion &amp; Limitation</a:t>
            </a:r>
            <a:endParaRPr kumimoji="1" lang="zh-TW" altLang="en-US" b="1" dirty="0">
              <a:solidFill>
                <a:schemeClr val="bg1"/>
              </a:solidFill>
              <a:latin typeface="Arial" panose="020B0604020202020204" pitchFamily="34" charset="0"/>
              <a:cs typeface="Arial" panose="020B0604020202020204" pitchFamily="34" charset="0"/>
            </a:endParaRPr>
          </a:p>
        </p:txBody>
      </p:sp>
      <p:sp>
        <p:nvSpPr>
          <p:cNvPr id="2" name="文字方塊 1">
            <a:extLst>
              <a:ext uri="{FF2B5EF4-FFF2-40B4-BE49-F238E27FC236}">
                <a16:creationId xmlns:a16="http://schemas.microsoft.com/office/drawing/2014/main" id="{50E88192-F0F9-2C4E-6F49-3B0870DCA652}"/>
              </a:ext>
            </a:extLst>
          </p:cNvPr>
          <p:cNvSpPr txBox="1"/>
          <p:nvPr/>
        </p:nvSpPr>
        <p:spPr>
          <a:xfrm>
            <a:off x="217030" y="1984022"/>
            <a:ext cx="3980577" cy="584775"/>
          </a:xfrm>
          <a:prstGeom prst="rect">
            <a:avLst/>
          </a:prstGeom>
          <a:noFill/>
        </p:spPr>
        <p:txBody>
          <a:bodyPr wrap="none" rtlCol="0">
            <a:spAutoFit/>
          </a:bodyPr>
          <a:lstStyle/>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本研究可能的限制： </a:t>
            </a:r>
            <a:endPar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3" name="文字方塊 2">
            <a:extLst>
              <a:ext uri="{FF2B5EF4-FFF2-40B4-BE49-F238E27FC236}">
                <a16:creationId xmlns:a16="http://schemas.microsoft.com/office/drawing/2014/main" id="{034302D2-364A-E647-06F6-26BCD8158CDF}"/>
              </a:ext>
            </a:extLst>
          </p:cNvPr>
          <p:cNvSpPr txBox="1"/>
          <p:nvPr/>
        </p:nvSpPr>
        <p:spPr>
          <a:xfrm>
            <a:off x="815341" y="3136612"/>
            <a:ext cx="7141699" cy="523220"/>
          </a:xfrm>
          <a:prstGeom prst="rect">
            <a:avLst/>
          </a:prstGeom>
          <a:noFill/>
        </p:spPr>
        <p:txBody>
          <a:bodyPr wrap="none" rtlCol="0">
            <a:spAutoFit/>
          </a:bodyPr>
          <a:lstStyle/>
          <a:p>
            <a:r>
              <a:rPr kumimoji="1" lang="zh-TW" altLang="en-US"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圖片總數約</a:t>
            </a:r>
            <a:r>
              <a:rPr kumimoji="1" lang="en-US" altLang="zh-TW"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2435</a:t>
            </a:r>
            <a:r>
              <a:rPr kumimoji="1" lang="zh-TW" altLang="en-US"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張，且部分類別心電圖太少</a:t>
            </a:r>
            <a:endParaRPr kumimoji="1" lang="en-US" altLang="zh-TW"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5" name="文字方塊 4">
            <a:extLst>
              <a:ext uri="{FF2B5EF4-FFF2-40B4-BE49-F238E27FC236}">
                <a16:creationId xmlns:a16="http://schemas.microsoft.com/office/drawing/2014/main" id="{558848AC-1E11-297B-5A78-E56EF4997D0B}"/>
              </a:ext>
            </a:extLst>
          </p:cNvPr>
          <p:cNvSpPr txBox="1"/>
          <p:nvPr/>
        </p:nvSpPr>
        <p:spPr>
          <a:xfrm>
            <a:off x="815341" y="3906172"/>
            <a:ext cx="11315918" cy="523220"/>
          </a:xfrm>
          <a:prstGeom prst="rect">
            <a:avLst/>
          </a:prstGeom>
          <a:noFill/>
        </p:spPr>
        <p:txBody>
          <a:bodyPr wrap="none" rtlCol="0">
            <a:spAutoFit/>
          </a:bodyPr>
          <a:lstStyle/>
          <a:p>
            <a:r>
              <a:rPr kumimoji="1" lang="zh-TW" altLang="en-US"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真實世界可能在分型上就存在不同流行病學比例，抽樣準確度要考慮</a:t>
            </a:r>
            <a:endParaRPr kumimoji="1" lang="en-US" altLang="zh-TW"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6" name="文字方塊 5">
            <a:extLst>
              <a:ext uri="{FF2B5EF4-FFF2-40B4-BE49-F238E27FC236}">
                <a16:creationId xmlns:a16="http://schemas.microsoft.com/office/drawing/2014/main" id="{1D0642C6-A5D4-CE9F-A5AB-B2BE7E23143D}"/>
              </a:ext>
            </a:extLst>
          </p:cNvPr>
          <p:cNvSpPr txBox="1"/>
          <p:nvPr/>
        </p:nvSpPr>
        <p:spPr>
          <a:xfrm>
            <a:off x="815341" y="4689153"/>
            <a:ext cx="10956846" cy="523220"/>
          </a:xfrm>
          <a:prstGeom prst="rect">
            <a:avLst/>
          </a:prstGeom>
          <a:noFill/>
        </p:spPr>
        <p:txBody>
          <a:bodyPr wrap="none" rtlCol="0">
            <a:spAutoFit/>
          </a:bodyPr>
          <a:lstStyle/>
          <a:p>
            <a:r>
              <a:rPr kumimoji="1" lang="zh-TW" altLang="en-US"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或許加入其他與中風相關之因子如年齡性別抽菸等資訊可強化準確度</a:t>
            </a:r>
            <a:endParaRPr kumimoji="1" lang="en-US" altLang="zh-TW"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Tree>
    <p:extLst>
      <p:ext uri="{BB962C8B-B14F-4D97-AF65-F5344CB8AC3E}">
        <p14:creationId xmlns:p14="http://schemas.microsoft.com/office/powerpoint/2010/main" val="468870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Conclusion &amp; Future Work</a:t>
            </a:r>
            <a:endParaRPr kumimoji="1" lang="zh-TW" altLang="en-US" b="1" dirty="0">
              <a:solidFill>
                <a:schemeClr val="bg1"/>
              </a:solidFill>
              <a:latin typeface="Arial" panose="020B0604020202020204" pitchFamily="34" charset="0"/>
              <a:cs typeface="Arial" panose="020B0604020202020204" pitchFamily="34" charset="0"/>
            </a:endParaRPr>
          </a:p>
        </p:txBody>
      </p:sp>
      <p:sp>
        <p:nvSpPr>
          <p:cNvPr id="2" name="文字方塊 1">
            <a:extLst>
              <a:ext uri="{FF2B5EF4-FFF2-40B4-BE49-F238E27FC236}">
                <a16:creationId xmlns:a16="http://schemas.microsoft.com/office/drawing/2014/main" id="{0540F47F-2A38-FF8E-B275-05152D574346}"/>
              </a:ext>
            </a:extLst>
          </p:cNvPr>
          <p:cNvSpPr txBox="1"/>
          <p:nvPr/>
        </p:nvSpPr>
        <p:spPr>
          <a:xfrm>
            <a:off x="309715" y="1325563"/>
            <a:ext cx="11751871" cy="2246769"/>
          </a:xfrm>
          <a:prstGeom prst="rect">
            <a:avLst/>
          </a:prstGeom>
          <a:noFill/>
        </p:spPr>
        <p:txBody>
          <a:bodyPr wrap="square" rtlCol="0">
            <a:spAutoFit/>
          </a:bodyPr>
          <a:lstStyle/>
          <a:p>
            <a:r>
              <a:rPr kumimoji="1" lang="zh-TW" altLang="en-US"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這是一個全新的嘗試</a:t>
            </a:r>
            <a:endParaRPr kumimoji="1" lang="en-US" altLang="zh-TW"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a:p>
            <a:r>
              <a:rPr kumimoji="1" lang="zh-TW" altLang="en-US"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將心電圖放入</a:t>
            </a:r>
            <a:r>
              <a:rPr kumimoji="1" lang="en-US" altLang="zh-TW"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neural network</a:t>
            </a:r>
            <a:r>
              <a:rPr kumimoji="1" lang="zh-TW" altLang="en-US"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 </a:t>
            </a:r>
            <a:r>
              <a:rPr kumimoji="1" lang="en-US" altLang="zh-TW"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model</a:t>
            </a:r>
            <a:r>
              <a:rPr kumimoji="1" lang="zh-TW" altLang="en-US"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 後進行預測中風分型</a:t>
            </a:r>
            <a:endParaRPr kumimoji="1" lang="en-US" altLang="zh-TW"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a:p>
            <a:r>
              <a:rPr kumimoji="1" lang="zh-TW" altLang="en-US"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未來我們希望這個</a:t>
            </a:r>
            <a:r>
              <a:rPr kumimoji="1" lang="en-US" altLang="zh-TW"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model</a:t>
            </a:r>
            <a:r>
              <a:rPr kumimoji="1" lang="zh-TW" altLang="en-US"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可以調整更好</a:t>
            </a:r>
            <a:endParaRPr kumimoji="1" lang="en-US" altLang="zh-TW"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a:p>
            <a:endParaRPr kumimoji="1" lang="en-US" altLang="zh-TW"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a:p>
            <a:r>
              <a:rPr kumimoji="1" lang="zh-TW" altLang="en-US"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希望有機會可以運用至臨床，甚至在救護車上施作提早有效辨識中風分型</a:t>
            </a:r>
            <a:endParaRPr kumimoji="1" lang="en-US" altLang="zh-TW"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pic>
        <p:nvPicPr>
          <p:cNvPr id="3" name="圖片 2">
            <a:extLst>
              <a:ext uri="{FF2B5EF4-FFF2-40B4-BE49-F238E27FC236}">
                <a16:creationId xmlns:a16="http://schemas.microsoft.com/office/drawing/2014/main" id="{019348CD-8147-A23D-0ED3-EB7F27C3AA96}"/>
              </a:ext>
            </a:extLst>
          </p:cNvPr>
          <p:cNvPicPr>
            <a:picLocks noChangeAspect="1"/>
          </p:cNvPicPr>
          <p:nvPr/>
        </p:nvPicPr>
        <p:blipFill>
          <a:blip r:embed="rId3"/>
          <a:stretch>
            <a:fillRect/>
          </a:stretch>
        </p:blipFill>
        <p:spPr>
          <a:xfrm>
            <a:off x="309715" y="4793818"/>
            <a:ext cx="1465194" cy="1465194"/>
          </a:xfrm>
          <a:prstGeom prst="rect">
            <a:avLst/>
          </a:prstGeom>
        </p:spPr>
      </p:pic>
      <p:pic>
        <p:nvPicPr>
          <p:cNvPr id="5" name="圖片 4">
            <a:extLst>
              <a:ext uri="{FF2B5EF4-FFF2-40B4-BE49-F238E27FC236}">
                <a16:creationId xmlns:a16="http://schemas.microsoft.com/office/drawing/2014/main" id="{E473A59D-4E49-DA20-C4B6-F4A19FE8E269}"/>
              </a:ext>
            </a:extLst>
          </p:cNvPr>
          <p:cNvPicPr>
            <a:picLocks noChangeAspect="1"/>
          </p:cNvPicPr>
          <p:nvPr/>
        </p:nvPicPr>
        <p:blipFill>
          <a:blip r:embed="rId4"/>
          <a:stretch>
            <a:fillRect/>
          </a:stretch>
        </p:blipFill>
        <p:spPr>
          <a:xfrm>
            <a:off x="2313005" y="4793818"/>
            <a:ext cx="1465194" cy="1465194"/>
          </a:xfrm>
          <a:prstGeom prst="rect">
            <a:avLst/>
          </a:prstGeom>
        </p:spPr>
      </p:pic>
      <p:pic>
        <p:nvPicPr>
          <p:cNvPr id="6" name="圖片 5">
            <a:extLst>
              <a:ext uri="{FF2B5EF4-FFF2-40B4-BE49-F238E27FC236}">
                <a16:creationId xmlns:a16="http://schemas.microsoft.com/office/drawing/2014/main" id="{9D59D28E-AB19-8123-D7FB-D1DC38059AD5}"/>
              </a:ext>
            </a:extLst>
          </p:cNvPr>
          <p:cNvPicPr>
            <a:picLocks noChangeAspect="1"/>
          </p:cNvPicPr>
          <p:nvPr/>
        </p:nvPicPr>
        <p:blipFill>
          <a:blip r:embed="rId5"/>
          <a:stretch>
            <a:fillRect/>
          </a:stretch>
        </p:blipFill>
        <p:spPr>
          <a:xfrm>
            <a:off x="4316295" y="4304799"/>
            <a:ext cx="1954213" cy="1954213"/>
          </a:xfrm>
          <a:prstGeom prst="rect">
            <a:avLst/>
          </a:prstGeom>
        </p:spPr>
      </p:pic>
      <p:pic>
        <p:nvPicPr>
          <p:cNvPr id="7" name="圖片 6">
            <a:extLst>
              <a:ext uri="{FF2B5EF4-FFF2-40B4-BE49-F238E27FC236}">
                <a16:creationId xmlns:a16="http://schemas.microsoft.com/office/drawing/2014/main" id="{D52011FE-9671-312B-3C08-D8B53E0A0AAC}"/>
              </a:ext>
            </a:extLst>
          </p:cNvPr>
          <p:cNvPicPr>
            <a:picLocks noChangeAspect="1"/>
          </p:cNvPicPr>
          <p:nvPr/>
        </p:nvPicPr>
        <p:blipFill>
          <a:blip r:embed="rId6"/>
          <a:stretch>
            <a:fillRect/>
          </a:stretch>
        </p:blipFill>
        <p:spPr>
          <a:xfrm>
            <a:off x="8428534" y="4818356"/>
            <a:ext cx="1465194" cy="1465194"/>
          </a:xfrm>
          <a:prstGeom prst="rect">
            <a:avLst/>
          </a:prstGeom>
        </p:spPr>
      </p:pic>
      <p:pic>
        <p:nvPicPr>
          <p:cNvPr id="9" name="圖片 8">
            <a:extLst>
              <a:ext uri="{FF2B5EF4-FFF2-40B4-BE49-F238E27FC236}">
                <a16:creationId xmlns:a16="http://schemas.microsoft.com/office/drawing/2014/main" id="{F33D0A8A-9235-1401-42AE-D107228B3DDF}"/>
              </a:ext>
            </a:extLst>
          </p:cNvPr>
          <p:cNvPicPr>
            <a:picLocks noChangeAspect="1"/>
          </p:cNvPicPr>
          <p:nvPr/>
        </p:nvPicPr>
        <p:blipFill>
          <a:blip r:embed="rId7"/>
          <a:stretch>
            <a:fillRect/>
          </a:stretch>
        </p:blipFill>
        <p:spPr>
          <a:xfrm>
            <a:off x="6578369" y="4842894"/>
            <a:ext cx="1416118" cy="1416118"/>
          </a:xfrm>
          <a:prstGeom prst="rect">
            <a:avLst/>
          </a:prstGeom>
        </p:spPr>
      </p:pic>
      <p:pic>
        <p:nvPicPr>
          <p:cNvPr id="10" name="圖片 9">
            <a:extLst>
              <a:ext uri="{FF2B5EF4-FFF2-40B4-BE49-F238E27FC236}">
                <a16:creationId xmlns:a16="http://schemas.microsoft.com/office/drawing/2014/main" id="{AA23DBC2-1524-C7CD-207B-9DEA64DF283B}"/>
              </a:ext>
            </a:extLst>
          </p:cNvPr>
          <p:cNvPicPr>
            <a:picLocks noChangeAspect="1"/>
          </p:cNvPicPr>
          <p:nvPr/>
        </p:nvPicPr>
        <p:blipFill>
          <a:blip r:embed="rId8"/>
          <a:stretch>
            <a:fillRect/>
          </a:stretch>
        </p:blipFill>
        <p:spPr>
          <a:xfrm>
            <a:off x="10305780" y="4653428"/>
            <a:ext cx="1745974" cy="1745974"/>
          </a:xfrm>
          <a:prstGeom prst="rect">
            <a:avLst/>
          </a:prstGeom>
        </p:spPr>
      </p:pic>
    </p:spTree>
    <p:extLst>
      <p:ext uri="{BB962C8B-B14F-4D97-AF65-F5344CB8AC3E}">
        <p14:creationId xmlns:p14="http://schemas.microsoft.com/office/powerpoint/2010/main" val="251139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39 -0.10764 C -0.03177 -0.17315 -0.06302 -0.23866 -0.09791 -0.2669 C -0.13255 -0.29537 -0.17265 -0.28148 -0.20924 -0.27755 C -0.24557 -0.27384 -0.28528 -0.25995 -0.31679 -0.24421 C -0.34804 -0.22847 -0.39726 -0.18357 -0.39726 -0.18333 L -0.39726 -0.18357 " pathEditMode="relative" rAng="0" ptsTypes="AAAAAA">
                                      <p:cBhvr>
                                        <p:cTn id="6" dur="2000" fill="hold"/>
                                        <p:tgtEl>
                                          <p:spTgt spid="7"/>
                                        </p:tgtEl>
                                        <p:attrNameLst>
                                          <p:attrName>ppt_x</p:attrName>
                                          <p:attrName>ppt_y</p:attrName>
                                        </p:attrNameLst>
                                      </p:cBhvr>
                                      <p:rCtr x="-19844" y="-8843"/>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4.58333E-6 1.11111E-6 L 0.04519 0.04005 C 0.05456 0.04907 0.06862 0.05393 0.08347 0.05393 C 0.1004 0.05393 0.11381 0.04907 0.12318 0.04005 L 0.16849 1.11111E-6 " pathEditMode="relative" rAng="0" ptsTypes="AAAAA">
                                      <p:cBhvr>
                                        <p:cTn id="10" dur="2000" fill="hold"/>
                                        <p:tgtEl>
                                          <p:spTgt spid="6"/>
                                        </p:tgtEl>
                                        <p:attrNameLst>
                                          <p:attrName>ppt_x</p:attrName>
                                          <p:attrName>ppt_y</p:attrName>
                                        </p:attrNameLst>
                                      </p:cBhvr>
                                      <p:rCtr x="8424" y="2685"/>
                                    </p:animMotion>
                                  </p:childTnLst>
                                </p:cTn>
                              </p:par>
                              <p:par>
                                <p:cTn id="11" presetID="37" presetClass="path" presetSubtype="0" accel="50000" decel="50000" fill="hold" nodeType="withEffect">
                                  <p:stCondLst>
                                    <p:cond delay="0"/>
                                  </p:stCondLst>
                                  <p:childTnLst>
                                    <p:animMotion origin="layout" path="M 3.75E-6 -7.40741E-7 L 0.04518 0.04005 C 0.05455 0.04907 0.06862 0.05394 0.08346 0.05394 C 0.10039 0.05394 0.1138 0.04907 0.12317 0.04005 L 0.16849 -7.40741E-7 " pathEditMode="relative" rAng="0" ptsTypes="AAAAA">
                                      <p:cBhvr>
                                        <p:cTn id="12" dur="2000" fill="hold"/>
                                        <p:tgtEl>
                                          <p:spTgt spid="9"/>
                                        </p:tgtEl>
                                        <p:attrNameLst>
                                          <p:attrName>ppt_x</p:attrName>
                                          <p:attrName>ppt_y</p:attrName>
                                        </p:attrNameLst>
                                      </p:cBhvr>
                                      <p:rCtr x="8424"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8D1515"/>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2BC0F1-4733-C832-6164-9DB37C4AD43B}"/>
              </a:ext>
            </a:extLst>
          </p:cNvPr>
          <p:cNvSpPr>
            <a:spLocks noGrp="1"/>
          </p:cNvSpPr>
          <p:nvPr>
            <p:ph type="title"/>
          </p:nvPr>
        </p:nvSpPr>
        <p:spPr>
          <a:xfrm>
            <a:off x="7464614" y="1783959"/>
            <a:ext cx="4087306" cy="2889114"/>
          </a:xfrm>
        </p:spPr>
        <p:txBody>
          <a:bodyPr vert="horz" lIns="91440" tIns="45720" rIns="91440" bIns="45720" rtlCol="0" anchor="b">
            <a:normAutofit fontScale="90000"/>
          </a:bodyPr>
          <a:lstStyle/>
          <a:p>
            <a:r>
              <a:rPr kumimoji="1" lang="en-US" altLang="zh-TW" sz="8000" b="1" dirty="0">
                <a:latin typeface="Arial" panose="020B0604020202020204" pitchFamily="34" charset="0"/>
                <a:cs typeface="Arial" panose="020B0604020202020204" pitchFamily="34" charset="0"/>
              </a:rPr>
              <a:t>Q &amp; A</a:t>
            </a:r>
            <a:br>
              <a:rPr kumimoji="1" lang="en-US" altLang="zh-TW" sz="8000" b="1" dirty="0">
                <a:latin typeface="Arial" panose="020B0604020202020204" pitchFamily="34" charset="0"/>
                <a:cs typeface="Arial" panose="020B0604020202020204" pitchFamily="34" charset="0"/>
              </a:rPr>
            </a:br>
            <a:br>
              <a:rPr kumimoji="1" lang="en-US" altLang="zh-TW" sz="8000" b="1" dirty="0">
                <a:latin typeface="Arial" panose="020B0604020202020204" pitchFamily="34" charset="0"/>
                <a:cs typeface="Arial" panose="020B0604020202020204" pitchFamily="34" charset="0"/>
              </a:rPr>
            </a:br>
            <a:r>
              <a:rPr kumimoji="1" lang="en-US" altLang="zh-TW" sz="8000" b="1" dirty="0">
                <a:latin typeface="Arial" panose="020B0604020202020204" pitchFamily="34" charset="0"/>
                <a:cs typeface="Arial" panose="020B0604020202020204" pitchFamily="34" charset="0"/>
              </a:rPr>
              <a:t>Thanks</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內容版面配置區 3">
            <a:extLst>
              <a:ext uri="{FF2B5EF4-FFF2-40B4-BE49-F238E27FC236}">
                <a16:creationId xmlns:a16="http://schemas.microsoft.com/office/drawing/2014/main" id="{3E18BF1F-03C6-F806-3533-A8869069C02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04" b="172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93958950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2542E79-ADFF-7834-8F59-EAE7CBDEECA0}"/>
              </a:ext>
            </a:extLst>
          </p:cNvPr>
          <p:cNvPicPr>
            <a:picLocks noChangeAspect="1"/>
          </p:cNvPicPr>
          <p:nvPr/>
        </p:nvPicPr>
        <p:blipFill>
          <a:blip r:embed="rId3"/>
          <a:stretch>
            <a:fillRect/>
          </a:stretch>
        </p:blipFill>
        <p:spPr>
          <a:xfrm>
            <a:off x="958838" y="0"/>
            <a:ext cx="10274323" cy="6858000"/>
          </a:xfrm>
          <a:prstGeom prst="rect">
            <a:avLst/>
          </a:prstGeom>
        </p:spPr>
      </p:pic>
    </p:spTree>
    <p:extLst>
      <p:ext uri="{BB962C8B-B14F-4D97-AF65-F5344CB8AC3E}">
        <p14:creationId xmlns:p14="http://schemas.microsoft.com/office/powerpoint/2010/main" val="3878575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9D035C-17DA-DF7A-5AF8-2CA032A4F6DB}"/>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Background </a:t>
            </a:r>
            <a:endParaRPr kumimoji="1" lang="zh-TW" altLang="en-US" b="1" dirty="0">
              <a:solidFill>
                <a:schemeClr val="bg1"/>
              </a:solidFill>
              <a:latin typeface="Arial" panose="020B0604020202020204" pitchFamily="34" charset="0"/>
              <a:cs typeface="Arial" panose="020B0604020202020204" pitchFamily="34" charset="0"/>
            </a:endParaRPr>
          </a:p>
        </p:txBody>
      </p:sp>
      <p:pic>
        <p:nvPicPr>
          <p:cNvPr id="11" name="圖片 10">
            <a:extLst>
              <a:ext uri="{FF2B5EF4-FFF2-40B4-BE49-F238E27FC236}">
                <a16:creationId xmlns:a16="http://schemas.microsoft.com/office/drawing/2014/main" id="{23B45D8A-6A69-9A6D-E804-79AEFA93AF7B}"/>
              </a:ext>
            </a:extLst>
          </p:cNvPr>
          <p:cNvPicPr>
            <a:picLocks noChangeAspect="1"/>
          </p:cNvPicPr>
          <p:nvPr/>
        </p:nvPicPr>
        <p:blipFill>
          <a:blip r:embed="rId2"/>
          <a:stretch>
            <a:fillRect/>
          </a:stretch>
        </p:blipFill>
        <p:spPr>
          <a:xfrm>
            <a:off x="2133579" y="1624480"/>
            <a:ext cx="1465194" cy="1465194"/>
          </a:xfrm>
          <a:prstGeom prst="rect">
            <a:avLst/>
          </a:prstGeom>
        </p:spPr>
      </p:pic>
      <p:pic>
        <p:nvPicPr>
          <p:cNvPr id="3" name="圖片 2">
            <a:extLst>
              <a:ext uri="{FF2B5EF4-FFF2-40B4-BE49-F238E27FC236}">
                <a16:creationId xmlns:a16="http://schemas.microsoft.com/office/drawing/2014/main" id="{E78B57F5-4D00-B519-E05D-3DD77563CE9C}"/>
              </a:ext>
            </a:extLst>
          </p:cNvPr>
          <p:cNvPicPr>
            <a:picLocks noChangeAspect="1"/>
          </p:cNvPicPr>
          <p:nvPr/>
        </p:nvPicPr>
        <p:blipFill>
          <a:blip r:embed="rId3"/>
          <a:stretch>
            <a:fillRect/>
          </a:stretch>
        </p:blipFill>
        <p:spPr>
          <a:xfrm>
            <a:off x="7769664" y="1484089"/>
            <a:ext cx="1745974" cy="1745974"/>
          </a:xfrm>
          <a:prstGeom prst="rect">
            <a:avLst/>
          </a:prstGeom>
        </p:spPr>
      </p:pic>
      <p:sp>
        <p:nvSpPr>
          <p:cNvPr id="6" name="文字方塊 5">
            <a:extLst>
              <a:ext uri="{FF2B5EF4-FFF2-40B4-BE49-F238E27FC236}">
                <a16:creationId xmlns:a16="http://schemas.microsoft.com/office/drawing/2014/main" id="{5BFDC72F-CC2F-6C41-D10E-71FB8834A6F1}"/>
              </a:ext>
            </a:extLst>
          </p:cNvPr>
          <p:cNvSpPr txBox="1"/>
          <p:nvPr/>
        </p:nvSpPr>
        <p:spPr>
          <a:xfrm>
            <a:off x="2133579" y="3388591"/>
            <a:ext cx="1415772" cy="584775"/>
          </a:xfrm>
          <a:prstGeom prst="rect">
            <a:avLst/>
          </a:prstGeom>
          <a:noFill/>
        </p:spPr>
        <p:txBody>
          <a:bodyPr wrap="none" rtlCol="0">
            <a:spAutoFit/>
          </a:bodyPr>
          <a:lstStyle/>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心電圖</a:t>
            </a:r>
          </a:p>
        </p:txBody>
      </p:sp>
      <p:sp>
        <p:nvSpPr>
          <p:cNvPr id="8" name="文字方塊 7">
            <a:extLst>
              <a:ext uri="{FF2B5EF4-FFF2-40B4-BE49-F238E27FC236}">
                <a16:creationId xmlns:a16="http://schemas.microsoft.com/office/drawing/2014/main" id="{97B5BC26-3ECA-7C22-2099-BFD253ADB5EB}"/>
              </a:ext>
            </a:extLst>
          </p:cNvPr>
          <p:cNvSpPr txBox="1"/>
          <p:nvPr/>
        </p:nvSpPr>
        <p:spPr>
          <a:xfrm>
            <a:off x="7847640" y="3428999"/>
            <a:ext cx="1826141" cy="584775"/>
          </a:xfrm>
          <a:prstGeom prst="rect">
            <a:avLst/>
          </a:prstGeom>
          <a:noFill/>
        </p:spPr>
        <p:txBody>
          <a:bodyPr wrap="none" rtlCol="0">
            <a:spAutoFit/>
          </a:bodyPr>
          <a:lstStyle/>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電腦斷層</a:t>
            </a:r>
          </a:p>
        </p:txBody>
      </p:sp>
      <p:sp>
        <p:nvSpPr>
          <p:cNvPr id="10" name="文字方塊 9">
            <a:extLst>
              <a:ext uri="{FF2B5EF4-FFF2-40B4-BE49-F238E27FC236}">
                <a16:creationId xmlns:a16="http://schemas.microsoft.com/office/drawing/2014/main" id="{FCDA63D7-64FF-5719-D73E-4B31AF7DDBB4}"/>
              </a:ext>
            </a:extLst>
          </p:cNvPr>
          <p:cNvSpPr txBox="1"/>
          <p:nvPr/>
        </p:nvSpPr>
        <p:spPr>
          <a:xfrm>
            <a:off x="1392054" y="4244415"/>
            <a:ext cx="2948243" cy="584775"/>
          </a:xfrm>
          <a:prstGeom prst="rect">
            <a:avLst/>
          </a:prstGeom>
          <a:noFill/>
        </p:spPr>
        <p:txBody>
          <a:bodyPr wrap="none" rtlCol="0">
            <a:spAutoFit/>
          </a:bodyPr>
          <a:lstStyle/>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便宜 </a:t>
            </a:r>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150 </a:t>
            </a:r>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元</a:t>
            </a:r>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a:t>
            </a:r>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張</a:t>
            </a:r>
          </a:p>
        </p:txBody>
      </p:sp>
      <p:sp>
        <p:nvSpPr>
          <p:cNvPr id="12" name="文字方塊 11">
            <a:extLst>
              <a:ext uri="{FF2B5EF4-FFF2-40B4-BE49-F238E27FC236}">
                <a16:creationId xmlns:a16="http://schemas.microsoft.com/office/drawing/2014/main" id="{C92A66C3-09EA-04D0-D02B-3407E2810D3A}"/>
              </a:ext>
            </a:extLst>
          </p:cNvPr>
          <p:cNvSpPr txBox="1"/>
          <p:nvPr/>
        </p:nvSpPr>
        <p:spPr>
          <a:xfrm>
            <a:off x="7163958" y="4255260"/>
            <a:ext cx="3193503" cy="584775"/>
          </a:xfrm>
          <a:prstGeom prst="rect">
            <a:avLst/>
          </a:prstGeom>
          <a:noFill/>
        </p:spPr>
        <p:txBody>
          <a:bodyPr wrap="none" rtlCol="0">
            <a:spAutoFit/>
          </a:bodyPr>
          <a:lstStyle/>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昂貴 </a:t>
            </a:r>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5000 </a:t>
            </a:r>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元</a:t>
            </a:r>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a:t>
            </a:r>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次</a:t>
            </a:r>
          </a:p>
        </p:txBody>
      </p:sp>
      <p:sp>
        <p:nvSpPr>
          <p:cNvPr id="14" name="文字方塊 13">
            <a:extLst>
              <a:ext uri="{FF2B5EF4-FFF2-40B4-BE49-F238E27FC236}">
                <a16:creationId xmlns:a16="http://schemas.microsoft.com/office/drawing/2014/main" id="{98F3EAAE-6D80-CAC8-7479-D554112785C8}"/>
              </a:ext>
            </a:extLst>
          </p:cNvPr>
          <p:cNvSpPr txBox="1"/>
          <p:nvPr/>
        </p:nvSpPr>
        <p:spPr>
          <a:xfrm>
            <a:off x="516814" y="5081521"/>
            <a:ext cx="4698722" cy="584775"/>
          </a:xfrm>
          <a:prstGeom prst="rect">
            <a:avLst/>
          </a:prstGeom>
          <a:noFill/>
        </p:spPr>
        <p:txBody>
          <a:bodyPr wrap="none" rtlCol="0">
            <a:spAutoFit/>
          </a:bodyPr>
          <a:lstStyle/>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快速，簡單，貼導極貼片</a:t>
            </a:r>
          </a:p>
        </p:txBody>
      </p:sp>
      <p:sp>
        <p:nvSpPr>
          <p:cNvPr id="16" name="文字方塊 15">
            <a:extLst>
              <a:ext uri="{FF2B5EF4-FFF2-40B4-BE49-F238E27FC236}">
                <a16:creationId xmlns:a16="http://schemas.microsoft.com/office/drawing/2014/main" id="{BA6051BE-E684-1EA9-B554-84018C6792B6}"/>
              </a:ext>
            </a:extLst>
          </p:cNvPr>
          <p:cNvSpPr txBox="1"/>
          <p:nvPr/>
        </p:nvSpPr>
        <p:spPr>
          <a:xfrm>
            <a:off x="6644974" y="5081521"/>
            <a:ext cx="4778872" cy="584775"/>
          </a:xfrm>
          <a:prstGeom prst="rect">
            <a:avLst/>
          </a:prstGeom>
          <a:noFill/>
        </p:spPr>
        <p:txBody>
          <a:bodyPr wrap="none" rtlCol="0">
            <a:spAutoFit/>
          </a:bodyPr>
          <a:lstStyle/>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機器龐大，施作約</a:t>
            </a:r>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10</a:t>
            </a:r>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分鐘</a:t>
            </a:r>
          </a:p>
        </p:txBody>
      </p:sp>
      <p:sp>
        <p:nvSpPr>
          <p:cNvPr id="23" name="文字方塊 22">
            <a:extLst>
              <a:ext uri="{FF2B5EF4-FFF2-40B4-BE49-F238E27FC236}">
                <a16:creationId xmlns:a16="http://schemas.microsoft.com/office/drawing/2014/main" id="{BB50975A-CB3A-F69C-4EE6-DCE1EE5E7225}"/>
              </a:ext>
            </a:extLst>
          </p:cNvPr>
          <p:cNvSpPr txBox="1"/>
          <p:nvPr/>
        </p:nvSpPr>
        <p:spPr>
          <a:xfrm>
            <a:off x="403516" y="5918627"/>
            <a:ext cx="5211683" cy="523220"/>
          </a:xfrm>
          <a:prstGeom prst="rect">
            <a:avLst/>
          </a:prstGeom>
          <a:noFill/>
        </p:spPr>
        <p:txBody>
          <a:bodyPr wrap="none" rtlCol="0">
            <a:spAutoFit/>
          </a:bodyPr>
          <a:lstStyle/>
          <a:p>
            <a:r>
              <a:rPr kumimoji="1" lang="zh-TW" altLang="en-US"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多應用於心律檢查、心血管問題</a:t>
            </a:r>
          </a:p>
        </p:txBody>
      </p:sp>
      <p:sp>
        <p:nvSpPr>
          <p:cNvPr id="25" name="文字方塊 24">
            <a:extLst>
              <a:ext uri="{FF2B5EF4-FFF2-40B4-BE49-F238E27FC236}">
                <a16:creationId xmlns:a16="http://schemas.microsoft.com/office/drawing/2014/main" id="{EC848CDB-FA36-35C2-16A9-144C14EBDAA7}"/>
              </a:ext>
            </a:extLst>
          </p:cNvPr>
          <p:cNvSpPr txBox="1"/>
          <p:nvPr/>
        </p:nvSpPr>
        <p:spPr>
          <a:xfrm>
            <a:off x="6428568" y="5918627"/>
            <a:ext cx="5211683" cy="523220"/>
          </a:xfrm>
          <a:prstGeom prst="rect">
            <a:avLst/>
          </a:prstGeom>
          <a:noFill/>
        </p:spPr>
        <p:txBody>
          <a:bodyPr wrap="none" rtlCol="0">
            <a:spAutoFit/>
          </a:bodyPr>
          <a:lstStyle/>
          <a:p>
            <a:r>
              <a:rPr kumimoji="1" lang="zh-TW" altLang="en-US" sz="28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標準診斷工具檢查腦部結構異常</a:t>
            </a:r>
          </a:p>
        </p:txBody>
      </p:sp>
    </p:spTree>
    <p:extLst>
      <p:ext uri="{BB962C8B-B14F-4D97-AF65-F5344CB8AC3E}">
        <p14:creationId xmlns:p14="http://schemas.microsoft.com/office/powerpoint/2010/main" val="250583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16" grpId="0"/>
      <p:bldP spid="23"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Problem statement</a:t>
            </a:r>
            <a:endParaRPr kumimoji="1" lang="zh-TW" altLang="en-US" b="1" dirty="0">
              <a:solidFill>
                <a:schemeClr val="bg1"/>
              </a:solidFill>
              <a:latin typeface="Arial" panose="020B0604020202020204" pitchFamily="34" charset="0"/>
              <a:cs typeface="Arial" panose="020B0604020202020204" pitchFamily="34" charset="0"/>
            </a:endParaRPr>
          </a:p>
        </p:txBody>
      </p:sp>
      <p:sp>
        <p:nvSpPr>
          <p:cNvPr id="3" name="圓角矩形 2">
            <a:extLst>
              <a:ext uri="{FF2B5EF4-FFF2-40B4-BE49-F238E27FC236}">
                <a16:creationId xmlns:a16="http://schemas.microsoft.com/office/drawing/2014/main" id="{10EB6A01-C227-EA58-5DAF-62424F7CF8FE}"/>
              </a:ext>
            </a:extLst>
          </p:cNvPr>
          <p:cNvSpPr/>
          <p:nvPr/>
        </p:nvSpPr>
        <p:spPr>
          <a:xfrm>
            <a:off x="1986539" y="5547300"/>
            <a:ext cx="1981198"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3200" dirty="0">
                <a:latin typeface="Microsoft JhengHei" panose="020B0604030504040204" pitchFamily="34" charset="-120"/>
                <a:ea typeface="Microsoft JhengHei" panose="020B0604030504040204" pitchFamily="34" charset="-120"/>
                <a:cs typeface="Arial" panose="020B0604020202020204" pitchFamily="34" charset="0"/>
              </a:rPr>
              <a:t>未中風</a:t>
            </a:r>
          </a:p>
        </p:txBody>
      </p:sp>
      <p:sp>
        <p:nvSpPr>
          <p:cNvPr id="5" name="圓角矩形 4">
            <a:extLst>
              <a:ext uri="{FF2B5EF4-FFF2-40B4-BE49-F238E27FC236}">
                <a16:creationId xmlns:a16="http://schemas.microsoft.com/office/drawing/2014/main" id="{92819EFB-12AA-955D-4E2B-A74520499D78}"/>
              </a:ext>
            </a:extLst>
          </p:cNvPr>
          <p:cNvSpPr/>
          <p:nvPr/>
        </p:nvSpPr>
        <p:spPr>
          <a:xfrm>
            <a:off x="5281494" y="5547299"/>
            <a:ext cx="1981198"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3200" dirty="0">
                <a:latin typeface="Microsoft JhengHei" panose="020B0604030504040204" pitchFamily="34" charset="-120"/>
                <a:ea typeface="Microsoft JhengHei" panose="020B0604030504040204" pitchFamily="34" charset="-120"/>
                <a:cs typeface="Arial" panose="020B0604020202020204" pitchFamily="34" charset="0"/>
              </a:rPr>
              <a:t>腦缺血</a:t>
            </a:r>
          </a:p>
        </p:txBody>
      </p:sp>
      <p:sp>
        <p:nvSpPr>
          <p:cNvPr id="6" name="圓角矩形 5">
            <a:extLst>
              <a:ext uri="{FF2B5EF4-FFF2-40B4-BE49-F238E27FC236}">
                <a16:creationId xmlns:a16="http://schemas.microsoft.com/office/drawing/2014/main" id="{927C266D-890D-C805-F19E-905E0B54288D}"/>
              </a:ext>
            </a:extLst>
          </p:cNvPr>
          <p:cNvSpPr/>
          <p:nvPr/>
        </p:nvSpPr>
        <p:spPr>
          <a:xfrm>
            <a:off x="8576449" y="5547299"/>
            <a:ext cx="1981198"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3200" dirty="0">
                <a:latin typeface="Microsoft JhengHei" panose="020B0604030504040204" pitchFamily="34" charset="-120"/>
                <a:ea typeface="Microsoft JhengHei" panose="020B0604030504040204" pitchFamily="34" charset="-120"/>
                <a:cs typeface="Arial" panose="020B0604020202020204" pitchFamily="34" charset="0"/>
              </a:rPr>
              <a:t>腦出血</a:t>
            </a:r>
          </a:p>
        </p:txBody>
      </p:sp>
      <p:pic>
        <p:nvPicPr>
          <p:cNvPr id="7" name="圖片 6">
            <a:extLst>
              <a:ext uri="{FF2B5EF4-FFF2-40B4-BE49-F238E27FC236}">
                <a16:creationId xmlns:a16="http://schemas.microsoft.com/office/drawing/2014/main" id="{2AA78F83-4CAF-B2E4-D102-CB43D7F064E3}"/>
              </a:ext>
            </a:extLst>
          </p:cNvPr>
          <p:cNvPicPr>
            <a:picLocks noChangeAspect="1"/>
          </p:cNvPicPr>
          <p:nvPr/>
        </p:nvPicPr>
        <p:blipFill>
          <a:blip r:embed="rId3"/>
          <a:stretch>
            <a:fillRect/>
          </a:stretch>
        </p:blipFill>
        <p:spPr>
          <a:xfrm>
            <a:off x="5363403" y="2880361"/>
            <a:ext cx="1465194" cy="1465194"/>
          </a:xfrm>
          <a:prstGeom prst="rect">
            <a:avLst/>
          </a:prstGeom>
        </p:spPr>
      </p:pic>
      <p:sp>
        <p:nvSpPr>
          <p:cNvPr id="8" name="文字方塊 7">
            <a:extLst>
              <a:ext uri="{FF2B5EF4-FFF2-40B4-BE49-F238E27FC236}">
                <a16:creationId xmlns:a16="http://schemas.microsoft.com/office/drawing/2014/main" id="{54DA0946-ABCA-E7FD-A6DA-03C05F2EF1FD}"/>
              </a:ext>
            </a:extLst>
          </p:cNvPr>
          <p:cNvSpPr txBox="1"/>
          <p:nvPr/>
        </p:nvSpPr>
        <p:spPr>
          <a:xfrm>
            <a:off x="6899010" y="3760780"/>
            <a:ext cx="2517036" cy="584775"/>
          </a:xfrm>
          <a:prstGeom prst="rect">
            <a:avLst/>
          </a:prstGeom>
          <a:noFill/>
        </p:spPr>
        <p:txBody>
          <a:bodyPr wrap="none" rtlCol="0">
            <a:spAutoFit/>
          </a:bodyPr>
          <a:lstStyle/>
          <a:p>
            <a:r>
              <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心電圖</a:t>
            </a:r>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(ECG)</a:t>
            </a:r>
            <a:endPar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cxnSp>
        <p:nvCxnSpPr>
          <p:cNvPr id="9" name="曲線接點 8">
            <a:extLst>
              <a:ext uri="{FF2B5EF4-FFF2-40B4-BE49-F238E27FC236}">
                <a16:creationId xmlns:a16="http://schemas.microsoft.com/office/drawing/2014/main" id="{D31DC8C6-9678-3FC8-9559-8E3EB58833CF}"/>
              </a:ext>
            </a:extLst>
          </p:cNvPr>
          <p:cNvCxnSpPr>
            <a:cxnSpLocks/>
            <a:stCxn id="7" idx="2"/>
            <a:endCxn id="3" idx="0"/>
          </p:cNvCxnSpPr>
          <p:nvPr/>
        </p:nvCxnSpPr>
        <p:spPr>
          <a:xfrm rot="5400000">
            <a:off x="3935697" y="3386996"/>
            <a:ext cx="1201745" cy="3118862"/>
          </a:xfrm>
          <a:prstGeom prst="curvedConnector3">
            <a:avLst>
              <a:gd name="adj1" fmla="val 50000"/>
            </a:avLst>
          </a:prstGeom>
          <a:ln w="88900">
            <a:solidFill>
              <a:srgbClr val="8D151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曲線接點 11">
            <a:extLst>
              <a:ext uri="{FF2B5EF4-FFF2-40B4-BE49-F238E27FC236}">
                <a16:creationId xmlns:a16="http://schemas.microsoft.com/office/drawing/2014/main" id="{15E4DA35-8AF0-FE94-5FD6-AC4D702E7359}"/>
              </a:ext>
            </a:extLst>
          </p:cNvPr>
          <p:cNvCxnSpPr>
            <a:cxnSpLocks/>
            <a:stCxn id="7" idx="2"/>
            <a:endCxn id="6" idx="0"/>
          </p:cNvCxnSpPr>
          <p:nvPr/>
        </p:nvCxnSpPr>
        <p:spPr>
          <a:xfrm rot="16200000" flipH="1">
            <a:off x="7230652" y="3210903"/>
            <a:ext cx="1201744" cy="3471048"/>
          </a:xfrm>
          <a:prstGeom prst="curvedConnector3">
            <a:avLst>
              <a:gd name="adj1" fmla="val 50000"/>
            </a:avLst>
          </a:prstGeom>
          <a:ln w="88900">
            <a:solidFill>
              <a:srgbClr val="8D151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曲線接點 14">
            <a:extLst>
              <a:ext uri="{FF2B5EF4-FFF2-40B4-BE49-F238E27FC236}">
                <a16:creationId xmlns:a16="http://schemas.microsoft.com/office/drawing/2014/main" id="{C30D53D3-09B0-C940-4721-CDFC9F4A3A2D}"/>
              </a:ext>
            </a:extLst>
          </p:cNvPr>
          <p:cNvCxnSpPr>
            <a:cxnSpLocks/>
            <a:stCxn id="7" idx="2"/>
            <a:endCxn id="5" idx="0"/>
          </p:cNvCxnSpPr>
          <p:nvPr/>
        </p:nvCxnSpPr>
        <p:spPr>
          <a:xfrm rot="16200000" flipH="1">
            <a:off x="5583174" y="4858380"/>
            <a:ext cx="1201744" cy="176093"/>
          </a:xfrm>
          <a:prstGeom prst="curvedConnector3">
            <a:avLst>
              <a:gd name="adj1" fmla="val 15040"/>
            </a:avLst>
          </a:prstGeom>
          <a:ln w="88900">
            <a:solidFill>
              <a:srgbClr val="8D151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DF1C3923-CFA6-B537-2095-6F8E1F5E01FA}"/>
              </a:ext>
            </a:extLst>
          </p:cNvPr>
          <p:cNvSpPr txBox="1"/>
          <p:nvPr/>
        </p:nvSpPr>
        <p:spPr>
          <a:xfrm>
            <a:off x="78967" y="1806196"/>
            <a:ext cx="12034064" cy="523220"/>
          </a:xfrm>
          <a:prstGeom prst="rect">
            <a:avLst/>
          </a:prstGeom>
          <a:noFill/>
        </p:spPr>
        <p:txBody>
          <a:bodyPr wrap="none" rtlCol="0">
            <a:spAutoFit/>
          </a:bodyPr>
          <a:lstStyle/>
          <a:p>
            <a:r>
              <a:rPr kumimoji="1" lang="zh-TW" altLang="en-US" sz="2800" dirty="0">
                <a:latin typeface="Microsoft JhengHei" panose="020B0604030504040204" pitchFamily="34" charset="-120"/>
                <a:ea typeface="Microsoft JhengHei" panose="020B0604030504040204" pitchFamily="34" charset="-120"/>
              </a:rPr>
              <a:t>目標嘗試使用心電圖透過機器學習圖片辨識後可以判斷是否為以下三類結果</a:t>
            </a:r>
          </a:p>
        </p:txBody>
      </p:sp>
    </p:spTree>
    <p:extLst>
      <p:ext uri="{BB962C8B-B14F-4D97-AF65-F5344CB8AC3E}">
        <p14:creationId xmlns:p14="http://schemas.microsoft.com/office/powerpoint/2010/main" val="16935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Raw data </a:t>
            </a:r>
            <a:r>
              <a:rPr kumimoji="1" lang="en-US" altLang="zh-TW" b="1" dirty="0">
                <a:solidFill>
                  <a:schemeClr val="bg1"/>
                </a:solidFill>
                <a:latin typeface="Arial" panose="020B0604020202020204" pitchFamily="34" charset="0"/>
                <a:cs typeface="Arial" panose="020B0604020202020204" pitchFamily="34" charset="0"/>
                <a:sym typeface="Wingdings" pitchFamily="2" charset="2"/>
              </a:rPr>
              <a:t> Data pre-processing</a:t>
            </a:r>
            <a:endParaRPr kumimoji="1" lang="zh-TW" altLang="en-US" b="1" dirty="0">
              <a:solidFill>
                <a:schemeClr val="bg1"/>
              </a:solidFill>
              <a:latin typeface="Arial" panose="020B0604020202020204" pitchFamily="34" charset="0"/>
              <a:cs typeface="Arial" panose="020B0604020202020204" pitchFamily="34" charset="0"/>
            </a:endParaRPr>
          </a:p>
        </p:txBody>
      </p:sp>
      <p:pic>
        <p:nvPicPr>
          <p:cNvPr id="3" name="圖片 2">
            <a:extLst>
              <a:ext uri="{FF2B5EF4-FFF2-40B4-BE49-F238E27FC236}">
                <a16:creationId xmlns:a16="http://schemas.microsoft.com/office/drawing/2014/main" id="{0963A624-E4AE-1FE4-FA2D-ABDD4D05D4E2}"/>
              </a:ext>
            </a:extLst>
          </p:cNvPr>
          <p:cNvPicPr>
            <a:picLocks noChangeAspect="1"/>
          </p:cNvPicPr>
          <p:nvPr/>
        </p:nvPicPr>
        <p:blipFill>
          <a:blip r:embed="rId3"/>
          <a:stretch>
            <a:fillRect/>
          </a:stretch>
        </p:blipFill>
        <p:spPr>
          <a:xfrm>
            <a:off x="164467" y="1413939"/>
            <a:ext cx="4611361" cy="2660400"/>
          </a:xfrm>
          <a:prstGeom prst="rect">
            <a:avLst/>
          </a:prstGeom>
        </p:spPr>
      </p:pic>
      <p:pic>
        <p:nvPicPr>
          <p:cNvPr id="5" name="圖片 4">
            <a:extLst>
              <a:ext uri="{FF2B5EF4-FFF2-40B4-BE49-F238E27FC236}">
                <a16:creationId xmlns:a16="http://schemas.microsoft.com/office/drawing/2014/main" id="{9D3219C1-1A27-59B9-A85F-321D711069AA}"/>
              </a:ext>
            </a:extLst>
          </p:cNvPr>
          <p:cNvPicPr>
            <a:picLocks noChangeAspect="1"/>
          </p:cNvPicPr>
          <p:nvPr/>
        </p:nvPicPr>
        <p:blipFill>
          <a:blip r:embed="rId4"/>
          <a:stretch>
            <a:fillRect/>
          </a:stretch>
        </p:blipFill>
        <p:spPr>
          <a:xfrm>
            <a:off x="176644" y="4376145"/>
            <a:ext cx="4587009" cy="2258964"/>
          </a:xfrm>
          <a:prstGeom prst="rect">
            <a:avLst/>
          </a:prstGeom>
        </p:spPr>
      </p:pic>
      <p:pic>
        <p:nvPicPr>
          <p:cNvPr id="8" name="圖片 7" descr="一張含有 網球, 拉門, 選手, 球場 的圖片&#10;&#10;自動產生的描述">
            <a:extLst>
              <a:ext uri="{FF2B5EF4-FFF2-40B4-BE49-F238E27FC236}">
                <a16:creationId xmlns:a16="http://schemas.microsoft.com/office/drawing/2014/main" id="{EAA9E0F7-618A-4E00-608B-7E8DB3B393DD}"/>
              </a:ext>
            </a:extLst>
          </p:cNvPr>
          <p:cNvPicPr>
            <a:picLocks noChangeAspect="1"/>
          </p:cNvPicPr>
          <p:nvPr/>
        </p:nvPicPr>
        <p:blipFill>
          <a:blip r:embed="rId5"/>
          <a:stretch>
            <a:fillRect/>
          </a:stretch>
        </p:blipFill>
        <p:spPr>
          <a:xfrm>
            <a:off x="4995779" y="3245708"/>
            <a:ext cx="6928885" cy="3389401"/>
          </a:xfrm>
          <a:prstGeom prst="rect">
            <a:avLst/>
          </a:prstGeom>
        </p:spPr>
      </p:pic>
      <p:sp>
        <p:nvSpPr>
          <p:cNvPr id="11" name="文字方塊 10">
            <a:extLst>
              <a:ext uri="{FF2B5EF4-FFF2-40B4-BE49-F238E27FC236}">
                <a16:creationId xmlns:a16="http://schemas.microsoft.com/office/drawing/2014/main" id="{92948049-C7B6-6CF0-B873-D2BB2444616D}"/>
              </a:ext>
            </a:extLst>
          </p:cNvPr>
          <p:cNvSpPr txBox="1"/>
          <p:nvPr/>
        </p:nvSpPr>
        <p:spPr>
          <a:xfrm>
            <a:off x="8460221" y="1622545"/>
            <a:ext cx="3477234" cy="584775"/>
          </a:xfrm>
          <a:prstGeom prst="rect">
            <a:avLst/>
          </a:prstGeom>
          <a:noFill/>
        </p:spPr>
        <p:txBody>
          <a:bodyPr wrap="none" rtlCol="0">
            <a:spAutoFit/>
          </a:bodyPr>
          <a:lstStyle/>
          <a:p>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Resize 1024x640</a:t>
            </a:r>
            <a:endPar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Tree>
    <p:extLst>
      <p:ext uri="{BB962C8B-B14F-4D97-AF65-F5344CB8AC3E}">
        <p14:creationId xmlns:p14="http://schemas.microsoft.com/office/powerpoint/2010/main" val="421803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Raw data </a:t>
            </a:r>
            <a:r>
              <a:rPr kumimoji="1" lang="en-US" altLang="zh-TW" b="1" dirty="0">
                <a:solidFill>
                  <a:schemeClr val="bg1"/>
                </a:solidFill>
                <a:latin typeface="Arial" panose="020B0604020202020204" pitchFamily="34" charset="0"/>
                <a:cs typeface="Arial" panose="020B0604020202020204" pitchFamily="34" charset="0"/>
                <a:sym typeface="Wingdings" pitchFamily="2" charset="2"/>
              </a:rPr>
              <a:t> Data pre-processing</a:t>
            </a:r>
            <a:endParaRPr kumimoji="1" lang="zh-TW" altLang="en-US" b="1" dirty="0">
              <a:solidFill>
                <a:schemeClr val="bg1"/>
              </a:solidFill>
              <a:latin typeface="Arial" panose="020B0604020202020204" pitchFamily="34" charset="0"/>
              <a:cs typeface="Arial" panose="020B0604020202020204" pitchFamily="34" charset="0"/>
            </a:endParaRPr>
          </a:p>
        </p:txBody>
      </p:sp>
      <p:pic>
        <p:nvPicPr>
          <p:cNvPr id="3" name="圖片 2">
            <a:extLst>
              <a:ext uri="{FF2B5EF4-FFF2-40B4-BE49-F238E27FC236}">
                <a16:creationId xmlns:a16="http://schemas.microsoft.com/office/drawing/2014/main" id="{0963A624-E4AE-1FE4-FA2D-ABDD4D05D4E2}"/>
              </a:ext>
            </a:extLst>
          </p:cNvPr>
          <p:cNvPicPr>
            <a:picLocks noChangeAspect="1"/>
          </p:cNvPicPr>
          <p:nvPr/>
        </p:nvPicPr>
        <p:blipFill>
          <a:blip r:embed="rId3"/>
          <a:stretch>
            <a:fillRect/>
          </a:stretch>
        </p:blipFill>
        <p:spPr>
          <a:xfrm>
            <a:off x="0" y="2279374"/>
            <a:ext cx="6096000" cy="3516923"/>
          </a:xfrm>
          <a:prstGeom prst="rect">
            <a:avLst/>
          </a:prstGeom>
        </p:spPr>
      </p:pic>
      <p:pic>
        <p:nvPicPr>
          <p:cNvPr id="6" name="圖片 5" descr="一張含有 文字 的圖片&#10;&#10;自動產生的描述">
            <a:extLst>
              <a:ext uri="{FF2B5EF4-FFF2-40B4-BE49-F238E27FC236}">
                <a16:creationId xmlns:a16="http://schemas.microsoft.com/office/drawing/2014/main" id="{3626EEF1-3DA5-64BC-BA0F-317F282D497B}"/>
              </a:ext>
            </a:extLst>
          </p:cNvPr>
          <p:cNvPicPr>
            <a:picLocks noChangeAspect="1"/>
          </p:cNvPicPr>
          <p:nvPr/>
        </p:nvPicPr>
        <p:blipFill>
          <a:blip r:embed="rId4"/>
          <a:stretch>
            <a:fillRect/>
          </a:stretch>
        </p:blipFill>
        <p:spPr>
          <a:xfrm>
            <a:off x="6246192" y="2279374"/>
            <a:ext cx="5945808" cy="3716130"/>
          </a:xfrm>
          <a:prstGeom prst="rect">
            <a:avLst/>
          </a:prstGeom>
        </p:spPr>
      </p:pic>
      <p:sp>
        <p:nvSpPr>
          <p:cNvPr id="2" name="文字方塊 1">
            <a:extLst>
              <a:ext uri="{FF2B5EF4-FFF2-40B4-BE49-F238E27FC236}">
                <a16:creationId xmlns:a16="http://schemas.microsoft.com/office/drawing/2014/main" id="{BE989528-ACE7-4AA7-C60A-F01C079DE9C9}"/>
              </a:ext>
            </a:extLst>
          </p:cNvPr>
          <p:cNvSpPr txBox="1"/>
          <p:nvPr/>
        </p:nvSpPr>
        <p:spPr>
          <a:xfrm>
            <a:off x="8435507" y="1694599"/>
            <a:ext cx="3685624" cy="584775"/>
          </a:xfrm>
          <a:prstGeom prst="rect">
            <a:avLst/>
          </a:prstGeom>
          <a:noFill/>
        </p:spPr>
        <p:txBody>
          <a:bodyPr wrap="none" rtlCol="0">
            <a:spAutoFit/>
          </a:bodyPr>
          <a:lstStyle/>
          <a:p>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Filter to black line</a:t>
            </a:r>
            <a:endPar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Tree>
    <p:extLst>
      <p:ext uri="{BB962C8B-B14F-4D97-AF65-F5344CB8AC3E}">
        <p14:creationId xmlns:p14="http://schemas.microsoft.com/office/powerpoint/2010/main" val="140329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Splitting data sets</a:t>
            </a:r>
            <a:endParaRPr kumimoji="1" lang="zh-TW" altLang="en-US" b="1" dirty="0">
              <a:solidFill>
                <a:schemeClr val="bg1"/>
              </a:solidFill>
              <a:latin typeface="Arial" panose="020B0604020202020204" pitchFamily="34" charset="0"/>
              <a:cs typeface="Arial" panose="020B0604020202020204" pitchFamily="34" charset="0"/>
            </a:endParaRPr>
          </a:p>
        </p:txBody>
      </p:sp>
      <p:sp>
        <p:nvSpPr>
          <p:cNvPr id="2" name="圓角矩形 1">
            <a:extLst>
              <a:ext uri="{FF2B5EF4-FFF2-40B4-BE49-F238E27FC236}">
                <a16:creationId xmlns:a16="http://schemas.microsoft.com/office/drawing/2014/main" id="{AEB2526F-A15C-AAD0-16EE-69F9B6560A67}"/>
              </a:ext>
            </a:extLst>
          </p:cNvPr>
          <p:cNvSpPr/>
          <p:nvPr/>
        </p:nvSpPr>
        <p:spPr>
          <a:xfrm>
            <a:off x="1631674" y="2053742"/>
            <a:ext cx="3001617" cy="2427770"/>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Single patient with multiple attacks</a:t>
            </a:r>
            <a:endParaRPr kumimoji="1" lang="zh-TW" altLang="en-US" sz="4000" dirty="0">
              <a:latin typeface="Arial" panose="020B0604020202020204" pitchFamily="34" charset="0"/>
              <a:cs typeface="Arial" panose="020B0604020202020204" pitchFamily="34" charset="0"/>
            </a:endParaRPr>
          </a:p>
        </p:txBody>
      </p:sp>
      <p:sp>
        <p:nvSpPr>
          <p:cNvPr id="7" name="圓角矩形 6">
            <a:extLst>
              <a:ext uri="{FF2B5EF4-FFF2-40B4-BE49-F238E27FC236}">
                <a16:creationId xmlns:a16="http://schemas.microsoft.com/office/drawing/2014/main" id="{BDB21592-EB2A-E905-8F27-C0A9F86E3356}"/>
              </a:ext>
            </a:extLst>
          </p:cNvPr>
          <p:cNvSpPr/>
          <p:nvPr/>
        </p:nvSpPr>
        <p:spPr>
          <a:xfrm>
            <a:off x="1631674" y="5132871"/>
            <a:ext cx="3001616" cy="1133061"/>
          </a:xfrm>
          <a:prstGeom prst="roundRect">
            <a:avLst/>
          </a:prstGeom>
          <a:solidFill>
            <a:srgbClr val="8D1515">
              <a:alpha val="4039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Single event</a:t>
            </a:r>
            <a:endParaRPr kumimoji="1" lang="zh-TW" altLang="en-US" sz="4000" dirty="0">
              <a:latin typeface="Arial" panose="020B0604020202020204" pitchFamily="34" charset="0"/>
              <a:cs typeface="Arial" panose="020B0604020202020204" pitchFamily="34" charset="0"/>
            </a:endParaRPr>
          </a:p>
        </p:txBody>
      </p:sp>
      <p:sp>
        <p:nvSpPr>
          <p:cNvPr id="9" name="圓角矩形 8">
            <a:extLst>
              <a:ext uri="{FF2B5EF4-FFF2-40B4-BE49-F238E27FC236}">
                <a16:creationId xmlns:a16="http://schemas.microsoft.com/office/drawing/2014/main" id="{1EBB2560-485F-7CD6-9DE3-52084482CEAA}"/>
              </a:ext>
            </a:extLst>
          </p:cNvPr>
          <p:cNvSpPr/>
          <p:nvPr/>
        </p:nvSpPr>
        <p:spPr>
          <a:xfrm>
            <a:off x="6453068" y="2143815"/>
            <a:ext cx="4477399"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Training (80%) </a:t>
            </a:r>
            <a:endParaRPr kumimoji="1" lang="zh-TW" altLang="en-US" sz="4000" dirty="0">
              <a:latin typeface="Arial" panose="020B0604020202020204" pitchFamily="34" charset="0"/>
              <a:cs typeface="Arial" panose="020B0604020202020204" pitchFamily="34" charset="0"/>
            </a:endParaRPr>
          </a:p>
        </p:txBody>
      </p:sp>
      <p:sp>
        <p:nvSpPr>
          <p:cNvPr id="10" name="圓角矩形 9">
            <a:extLst>
              <a:ext uri="{FF2B5EF4-FFF2-40B4-BE49-F238E27FC236}">
                <a16:creationId xmlns:a16="http://schemas.microsoft.com/office/drawing/2014/main" id="{36EF140E-B18F-289A-9520-C8C38F12595B}"/>
              </a:ext>
            </a:extLst>
          </p:cNvPr>
          <p:cNvSpPr/>
          <p:nvPr/>
        </p:nvSpPr>
        <p:spPr>
          <a:xfrm>
            <a:off x="6453067" y="3638343"/>
            <a:ext cx="4477399" cy="1133061"/>
          </a:xfrm>
          <a:prstGeom prst="roundRect">
            <a:avLst/>
          </a:prstGeom>
          <a:solidFill>
            <a:srgbClr val="8D1515">
              <a:alpha val="3951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Validation (10%) </a:t>
            </a:r>
            <a:endParaRPr kumimoji="1" lang="zh-TW" altLang="en-US" sz="4000" dirty="0">
              <a:latin typeface="Arial" panose="020B0604020202020204" pitchFamily="34" charset="0"/>
              <a:cs typeface="Arial" panose="020B0604020202020204" pitchFamily="34" charset="0"/>
            </a:endParaRPr>
          </a:p>
        </p:txBody>
      </p:sp>
      <p:sp>
        <p:nvSpPr>
          <p:cNvPr id="11" name="圓角矩形 10">
            <a:extLst>
              <a:ext uri="{FF2B5EF4-FFF2-40B4-BE49-F238E27FC236}">
                <a16:creationId xmlns:a16="http://schemas.microsoft.com/office/drawing/2014/main" id="{DF839C59-3BE1-AED6-7611-4EFCC10FC743}"/>
              </a:ext>
            </a:extLst>
          </p:cNvPr>
          <p:cNvSpPr/>
          <p:nvPr/>
        </p:nvSpPr>
        <p:spPr>
          <a:xfrm>
            <a:off x="6453067" y="5132871"/>
            <a:ext cx="4477399" cy="1133061"/>
          </a:xfrm>
          <a:prstGeom prst="roundRect">
            <a:avLst/>
          </a:prstGeom>
          <a:solidFill>
            <a:srgbClr val="8D1515">
              <a:alpha val="3992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Testing (10%) </a:t>
            </a:r>
            <a:endParaRPr kumimoji="1" lang="zh-TW" altLang="en-US" sz="4000" dirty="0">
              <a:latin typeface="Arial" panose="020B0604020202020204" pitchFamily="34" charset="0"/>
              <a:cs typeface="Arial" panose="020B0604020202020204" pitchFamily="34" charset="0"/>
            </a:endParaRPr>
          </a:p>
        </p:txBody>
      </p:sp>
      <p:cxnSp>
        <p:nvCxnSpPr>
          <p:cNvPr id="14" name="直線箭頭接點 13">
            <a:extLst>
              <a:ext uri="{FF2B5EF4-FFF2-40B4-BE49-F238E27FC236}">
                <a16:creationId xmlns:a16="http://schemas.microsoft.com/office/drawing/2014/main" id="{8B3D4509-2D5E-AEAA-1F7B-4FB22B6FBF42}"/>
              </a:ext>
            </a:extLst>
          </p:cNvPr>
          <p:cNvCxnSpPr>
            <a:cxnSpLocks/>
            <a:endCxn id="9" idx="1"/>
          </p:cNvCxnSpPr>
          <p:nvPr/>
        </p:nvCxnSpPr>
        <p:spPr>
          <a:xfrm flipV="1">
            <a:off x="4771699" y="2710346"/>
            <a:ext cx="1681369" cy="808727"/>
          </a:xfrm>
          <a:prstGeom prst="straightConnector1">
            <a:avLst/>
          </a:prstGeom>
          <a:ln w="139700">
            <a:solidFill>
              <a:srgbClr val="8D151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015B7999-7187-C74E-A441-99FECD92FC8F}"/>
              </a:ext>
            </a:extLst>
          </p:cNvPr>
          <p:cNvSpPr txBox="1"/>
          <p:nvPr/>
        </p:nvSpPr>
        <p:spPr>
          <a:xfrm>
            <a:off x="4771699" y="2020601"/>
            <a:ext cx="1404552" cy="584775"/>
          </a:xfrm>
          <a:prstGeom prst="rect">
            <a:avLst/>
          </a:prstGeom>
          <a:noFill/>
        </p:spPr>
        <p:txBody>
          <a:bodyPr wrap="none" rtlCol="0">
            <a:spAutoFit/>
          </a:bodyPr>
          <a:lstStyle/>
          <a:p>
            <a:r>
              <a:rPr kumimoji="1" lang="en-US" altLang="zh-TW" sz="3200" dirty="0">
                <a:solidFill>
                  <a:srgbClr val="8D1515"/>
                </a:solidFill>
                <a:latin typeface="Arial" panose="020B0604020202020204" pitchFamily="34" charset="0"/>
                <a:cs typeface="Arial" panose="020B0604020202020204" pitchFamily="34" charset="0"/>
              </a:rPr>
              <a:t>N=187</a:t>
            </a:r>
            <a:endParaRPr kumimoji="1" lang="zh-TW" altLang="en-US" sz="3200" dirty="0">
              <a:solidFill>
                <a:srgbClr val="8D1515"/>
              </a:solidFill>
              <a:latin typeface="Arial" panose="020B0604020202020204" pitchFamily="34" charset="0"/>
              <a:cs typeface="Arial" panose="020B0604020202020204" pitchFamily="34" charset="0"/>
            </a:endParaRPr>
          </a:p>
        </p:txBody>
      </p:sp>
      <p:sp>
        <p:nvSpPr>
          <p:cNvPr id="3" name="文字方塊 2">
            <a:extLst>
              <a:ext uri="{FF2B5EF4-FFF2-40B4-BE49-F238E27FC236}">
                <a16:creationId xmlns:a16="http://schemas.microsoft.com/office/drawing/2014/main" id="{9DFBA441-93F1-5ED3-1B03-6906A543A2E0}"/>
              </a:ext>
            </a:extLst>
          </p:cNvPr>
          <p:cNvSpPr txBox="1"/>
          <p:nvPr/>
        </p:nvSpPr>
        <p:spPr>
          <a:xfrm>
            <a:off x="6606707" y="1397265"/>
            <a:ext cx="5779146" cy="584775"/>
          </a:xfrm>
          <a:prstGeom prst="rect">
            <a:avLst/>
          </a:prstGeom>
          <a:noFill/>
        </p:spPr>
        <p:txBody>
          <a:bodyPr wrap="none" rtlCol="0">
            <a:spAutoFit/>
          </a:bodyPr>
          <a:lstStyle/>
          <a:p>
            <a:r>
              <a:rPr kumimoji="1" lang="en-US" altLang="zh-TW"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rPr>
              <a:t>To prevent “data leakage”</a:t>
            </a:r>
            <a:endParaRPr kumimoji="1" lang="zh-TW" altLang="en-US" sz="3200" b="1" dirty="0">
              <a:solidFill>
                <a:srgbClr val="8D1515"/>
              </a:solidFill>
              <a:latin typeface="Microsoft JhengHei" panose="020B0604030504040204" pitchFamily="34" charset="-120"/>
              <a:ea typeface="Microsoft JhengHei" panose="020B0604030504040204" pitchFamily="34" charset="-120"/>
              <a:cs typeface="Arial" panose="020B0604020202020204" pitchFamily="34" charset="0"/>
            </a:endParaRPr>
          </a:p>
        </p:txBody>
      </p:sp>
    </p:spTree>
    <p:extLst>
      <p:ext uri="{BB962C8B-B14F-4D97-AF65-F5344CB8AC3E}">
        <p14:creationId xmlns:p14="http://schemas.microsoft.com/office/powerpoint/2010/main" val="381990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0239AEB-EB0F-6B4A-8E43-5A69BA710B11}"/>
              </a:ext>
            </a:extLst>
          </p:cNvPr>
          <p:cNvSpPr>
            <a:spLocks noGrp="1"/>
          </p:cNvSpPr>
          <p:nvPr>
            <p:ph type="title"/>
          </p:nvPr>
        </p:nvSpPr>
        <p:spPr>
          <a:xfrm>
            <a:off x="0" y="0"/>
            <a:ext cx="12192000" cy="1325563"/>
          </a:xfrm>
          <a:solidFill>
            <a:srgbClr val="8D1515"/>
          </a:solidFill>
        </p:spPr>
        <p:txBody>
          <a:bodyPr/>
          <a:lstStyle/>
          <a:p>
            <a:r>
              <a:rPr kumimoji="1" lang="en-US" altLang="zh-TW" b="1" dirty="0">
                <a:solidFill>
                  <a:schemeClr val="bg1"/>
                </a:solidFill>
                <a:latin typeface="Arial" panose="020B0604020202020204" pitchFamily="34" charset="0"/>
                <a:cs typeface="Arial" panose="020B0604020202020204" pitchFamily="34" charset="0"/>
              </a:rPr>
              <a:t>Splitting data sets</a:t>
            </a:r>
            <a:endParaRPr kumimoji="1" lang="zh-TW" altLang="en-US" b="1" dirty="0">
              <a:solidFill>
                <a:schemeClr val="bg1"/>
              </a:solidFill>
              <a:latin typeface="Arial" panose="020B0604020202020204" pitchFamily="34" charset="0"/>
              <a:cs typeface="Arial" panose="020B0604020202020204" pitchFamily="34" charset="0"/>
            </a:endParaRPr>
          </a:p>
        </p:txBody>
      </p:sp>
      <p:sp>
        <p:nvSpPr>
          <p:cNvPr id="2" name="圓角矩形 1">
            <a:extLst>
              <a:ext uri="{FF2B5EF4-FFF2-40B4-BE49-F238E27FC236}">
                <a16:creationId xmlns:a16="http://schemas.microsoft.com/office/drawing/2014/main" id="{AEB2526F-A15C-AAD0-16EE-69F9B6560A67}"/>
              </a:ext>
            </a:extLst>
          </p:cNvPr>
          <p:cNvSpPr/>
          <p:nvPr/>
        </p:nvSpPr>
        <p:spPr>
          <a:xfrm>
            <a:off x="1631674" y="2053742"/>
            <a:ext cx="3001617" cy="2427770"/>
          </a:xfrm>
          <a:prstGeom prst="roundRect">
            <a:avLst/>
          </a:prstGeom>
          <a:solidFill>
            <a:srgbClr val="8D1515">
              <a:alpha val="4078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Single patient with multiple attacks</a:t>
            </a:r>
            <a:endParaRPr kumimoji="1" lang="zh-TW" altLang="en-US" sz="4000" dirty="0">
              <a:latin typeface="Arial" panose="020B0604020202020204" pitchFamily="34" charset="0"/>
              <a:cs typeface="Arial" panose="020B0604020202020204" pitchFamily="34" charset="0"/>
            </a:endParaRPr>
          </a:p>
        </p:txBody>
      </p:sp>
      <p:sp>
        <p:nvSpPr>
          <p:cNvPr id="7" name="圓角矩形 6">
            <a:extLst>
              <a:ext uri="{FF2B5EF4-FFF2-40B4-BE49-F238E27FC236}">
                <a16:creationId xmlns:a16="http://schemas.microsoft.com/office/drawing/2014/main" id="{BDB21592-EB2A-E905-8F27-C0A9F86E3356}"/>
              </a:ext>
            </a:extLst>
          </p:cNvPr>
          <p:cNvSpPr/>
          <p:nvPr/>
        </p:nvSpPr>
        <p:spPr>
          <a:xfrm>
            <a:off x="1631674" y="5132871"/>
            <a:ext cx="3001616"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Single event</a:t>
            </a:r>
            <a:endParaRPr kumimoji="1" lang="zh-TW" altLang="en-US" sz="4000" dirty="0">
              <a:latin typeface="Arial" panose="020B0604020202020204" pitchFamily="34" charset="0"/>
              <a:cs typeface="Arial" panose="020B0604020202020204" pitchFamily="34" charset="0"/>
            </a:endParaRPr>
          </a:p>
        </p:txBody>
      </p:sp>
      <p:sp>
        <p:nvSpPr>
          <p:cNvPr id="9" name="圓角矩形 8">
            <a:extLst>
              <a:ext uri="{FF2B5EF4-FFF2-40B4-BE49-F238E27FC236}">
                <a16:creationId xmlns:a16="http://schemas.microsoft.com/office/drawing/2014/main" id="{1EBB2560-485F-7CD6-9DE3-52084482CEAA}"/>
              </a:ext>
            </a:extLst>
          </p:cNvPr>
          <p:cNvSpPr/>
          <p:nvPr/>
        </p:nvSpPr>
        <p:spPr>
          <a:xfrm>
            <a:off x="6314660" y="2053742"/>
            <a:ext cx="3743740"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Training</a:t>
            </a:r>
            <a:endParaRPr kumimoji="1" lang="zh-TW" altLang="en-US" sz="4000" dirty="0">
              <a:latin typeface="Arial" panose="020B0604020202020204" pitchFamily="34" charset="0"/>
              <a:cs typeface="Arial" panose="020B0604020202020204" pitchFamily="34" charset="0"/>
            </a:endParaRPr>
          </a:p>
        </p:txBody>
      </p:sp>
      <p:sp>
        <p:nvSpPr>
          <p:cNvPr id="10" name="圓角矩形 9">
            <a:extLst>
              <a:ext uri="{FF2B5EF4-FFF2-40B4-BE49-F238E27FC236}">
                <a16:creationId xmlns:a16="http://schemas.microsoft.com/office/drawing/2014/main" id="{36EF140E-B18F-289A-9520-C8C38F12595B}"/>
              </a:ext>
            </a:extLst>
          </p:cNvPr>
          <p:cNvSpPr/>
          <p:nvPr/>
        </p:nvSpPr>
        <p:spPr>
          <a:xfrm>
            <a:off x="6314659" y="3548270"/>
            <a:ext cx="3743740"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Validation </a:t>
            </a:r>
            <a:endParaRPr kumimoji="1" lang="zh-TW" altLang="en-US" sz="4000" dirty="0">
              <a:latin typeface="Arial" panose="020B0604020202020204" pitchFamily="34" charset="0"/>
              <a:cs typeface="Arial" panose="020B0604020202020204" pitchFamily="34" charset="0"/>
            </a:endParaRPr>
          </a:p>
        </p:txBody>
      </p:sp>
      <p:sp>
        <p:nvSpPr>
          <p:cNvPr id="11" name="圓角矩形 10">
            <a:extLst>
              <a:ext uri="{FF2B5EF4-FFF2-40B4-BE49-F238E27FC236}">
                <a16:creationId xmlns:a16="http://schemas.microsoft.com/office/drawing/2014/main" id="{DF839C59-3BE1-AED6-7611-4EFCC10FC743}"/>
              </a:ext>
            </a:extLst>
          </p:cNvPr>
          <p:cNvSpPr/>
          <p:nvPr/>
        </p:nvSpPr>
        <p:spPr>
          <a:xfrm>
            <a:off x="6314659" y="5042798"/>
            <a:ext cx="3743740" cy="1133061"/>
          </a:xfrm>
          <a:prstGeom prst="roundRect">
            <a:avLst/>
          </a:prstGeom>
          <a:solidFill>
            <a:srgbClr val="8D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000" dirty="0">
                <a:latin typeface="Arial" panose="020B0604020202020204" pitchFamily="34" charset="0"/>
                <a:cs typeface="Arial" panose="020B0604020202020204" pitchFamily="34" charset="0"/>
              </a:rPr>
              <a:t>Testing</a:t>
            </a:r>
            <a:endParaRPr kumimoji="1" lang="zh-TW" altLang="en-US" sz="4000" dirty="0">
              <a:latin typeface="Arial" panose="020B0604020202020204" pitchFamily="34" charset="0"/>
              <a:cs typeface="Arial" panose="020B0604020202020204" pitchFamily="34" charset="0"/>
            </a:endParaRPr>
          </a:p>
        </p:txBody>
      </p:sp>
      <p:cxnSp>
        <p:nvCxnSpPr>
          <p:cNvPr id="3" name="曲線接點 2">
            <a:extLst>
              <a:ext uri="{FF2B5EF4-FFF2-40B4-BE49-F238E27FC236}">
                <a16:creationId xmlns:a16="http://schemas.microsoft.com/office/drawing/2014/main" id="{FF53E499-5716-30BB-F8E8-483A92DFC2FB}"/>
              </a:ext>
            </a:extLst>
          </p:cNvPr>
          <p:cNvCxnSpPr>
            <a:cxnSpLocks/>
          </p:cNvCxnSpPr>
          <p:nvPr/>
        </p:nvCxnSpPr>
        <p:spPr>
          <a:xfrm>
            <a:off x="4633290" y="5609329"/>
            <a:ext cx="1681369" cy="12700"/>
          </a:xfrm>
          <a:prstGeom prst="curvedConnector3">
            <a:avLst>
              <a:gd name="adj1" fmla="val 50000"/>
            </a:avLst>
          </a:prstGeom>
          <a:ln w="88900">
            <a:solidFill>
              <a:srgbClr val="8D151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 name="曲線接點 5">
            <a:extLst>
              <a:ext uri="{FF2B5EF4-FFF2-40B4-BE49-F238E27FC236}">
                <a16:creationId xmlns:a16="http://schemas.microsoft.com/office/drawing/2014/main" id="{2F0C25D3-0717-AB77-0692-01AFB5B127E1}"/>
              </a:ext>
            </a:extLst>
          </p:cNvPr>
          <p:cNvCxnSpPr>
            <a:cxnSpLocks/>
            <a:endCxn id="10" idx="1"/>
          </p:cNvCxnSpPr>
          <p:nvPr/>
        </p:nvCxnSpPr>
        <p:spPr>
          <a:xfrm flipV="1">
            <a:off x="4633290" y="4114801"/>
            <a:ext cx="1681369" cy="1494528"/>
          </a:xfrm>
          <a:prstGeom prst="curvedConnector3">
            <a:avLst>
              <a:gd name="adj1" fmla="val 52266"/>
            </a:avLst>
          </a:prstGeom>
          <a:ln w="88900">
            <a:solidFill>
              <a:srgbClr val="8D151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曲線接點 15">
            <a:extLst>
              <a:ext uri="{FF2B5EF4-FFF2-40B4-BE49-F238E27FC236}">
                <a16:creationId xmlns:a16="http://schemas.microsoft.com/office/drawing/2014/main" id="{E9299FAC-56D9-CE16-AD60-D68C2340B131}"/>
              </a:ext>
            </a:extLst>
          </p:cNvPr>
          <p:cNvCxnSpPr>
            <a:cxnSpLocks/>
            <a:stCxn id="7" idx="3"/>
            <a:endCxn id="9" idx="1"/>
          </p:cNvCxnSpPr>
          <p:nvPr/>
        </p:nvCxnSpPr>
        <p:spPr>
          <a:xfrm flipV="1">
            <a:off x="4633290" y="2620273"/>
            <a:ext cx="1681370" cy="3079129"/>
          </a:xfrm>
          <a:prstGeom prst="curvedConnector3">
            <a:avLst>
              <a:gd name="adj1" fmla="val 34138"/>
            </a:avLst>
          </a:prstGeom>
          <a:ln w="88900">
            <a:solidFill>
              <a:srgbClr val="8D1515"/>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6264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1521</TotalTime>
  <Words>2562</Words>
  <Application>Microsoft Macintosh PowerPoint</Application>
  <PresentationFormat>寬螢幕</PresentationFormat>
  <Paragraphs>577</Paragraphs>
  <Slides>35</Slides>
  <Notes>25</Notes>
  <HiddenSlides>2</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35</vt:i4>
      </vt:variant>
    </vt:vector>
  </HeadingPairs>
  <TitlesOfParts>
    <vt:vector size="42" baseType="lpstr">
      <vt:lpstr>Microsoft JhengHei</vt:lpstr>
      <vt:lpstr>Arial</vt:lpstr>
      <vt:lpstr>Calibri</vt:lpstr>
      <vt:lpstr>Calibri Light</vt:lpstr>
      <vt:lpstr>Courier New</vt:lpstr>
      <vt:lpstr>Source Sans Pro</vt:lpstr>
      <vt:lpstr>Office 佈景主題</vt:lpstr>
      <vt:lpstr>PowerPoint 簡報</vt:lpstr>
      <vt:lpstr>Background </vt:lpstr>
      <vt:lpstr>Background </vt:lpstr>
      <vt:lpstr>Background </vt:lpstr>
      <vt:lpstr>Problem statement</vt:lpstr>
      <vt:lpstr>Raw data  Data pre-processing</vt:lpstr>
      <vt:lpstr>Raw data  Data pre-processing</vt:lpstr>
      <vt:lpstr>Splitting data sets</vt:lpstr>
      <vt:lpstr>Splitting data sets</vt:lpstr>
      <vt:lpstr>Splitting data sets</vt:lpstr>
      <vt:lpstr>Splitting data sets</vt:lpstr>
      <vt:lpstr>Splitting data sets</vt:lpstr>
      <vt:lpstr>Oversampling in Training data sets</vt:lpstr>
      <vt:lpstr>Training model: ResNet-50</vt:lpstr>
      <vt:lpstr>Preliminary results and model validation</vt:lpstr>
      <vt:lpstr>Troubleshooting 1: unbalanced data [1] </vt:lpstr>
      <vt:lpstr>Troubleshooting 1: unbalanced data [2] </vt:lpstr>
      <vt:lpstr>Troubleshooting 1: unbalanced data [3] </vt:lpstr>
      <vt:lpstr>Troubleshooting 1: unbalanced data [result] </vt:lpstr>
      <vt:lpstr>CNN </vt:lpstr>
      <vt:lpstr>RNN data pre-processing</vt:lpstr>
      <vt:lpstr>RNN troubleshooting</vt:lpstr>
      <vt:lpstr>RNN [result] </vt:lpstr>
      <vt:lpstr>RNN Best model</vt:lpstr>
      <vt:lpstr>Result of the testing data</vt:lpstr>
      <vt:lpstr>CNN model 檢定 </vt:lpstr>
      <vt:lpstr>CNN model 檢定 </vt:lpstr>
      <vt:lpstr>CNN model 檢定 </vt:lpstr>
      <vt:lpstr>RNN model 檢定 </vt:lpstr>
      <vt:lpstr>RNN model 檢定 </vt:lpstr>
      <vt:lpstr>Sensitivity &amp; Specificity evaluation</vt:lpstr>
      <vt:lpstr>Discussion &amp; Limitation</vt:lpstr>
      <vt:lpstr>Conclusion &amp; Future Work</vt:lpstr>
      <vt:lpstr>Q &amp; A  Thanks</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Po-Hsiang Liao</dc:creator>
  <cp:lastModifiedBy>Po-Hsiang Liao</cp:lastModifiedBy>
  <cp:revision>95</cp:revision>
  <dcterms:created xsi:type="dcterms:W3CDTF">2022-07-19T05:47:48Z</dcterms:created>
  <dcterms:modified xsi:type="dcterms:W3CDTF">2022-07-31T03:26:12Z</dcterms:modified>
</cp:coreProperties>
</file>